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 id="2147483713" r:id="rId2"/>
    <p:sldMasterId id="2147483651" r:id="rId3"/>
  </p:sldMasterIdLst>
  <p:notesMasterIdLst>
    <p:notesMasterId r:id="rId38"/>
  </p:notesMasterIdLst>
  <p:handoutMasterIdLst>
    <p:handoutMasterId r:id="rId39"/>
  </p:handoutMasterIdLst>
  <p:sldIdLst>
    <p:sldId id="261" r:id="rId4"/>
    <p:sldId id="371" r:id="rId5"/>
    <p:sldId id="374" r:id="rId6"/>
    <p:sldId id="375" r:id="rId7"/>
    <p:sldId id="366" r:id="rId8"/>
    <p:sldId id="367" r:id="rId9"/>
    <p:sldId id="368" r:id="rId10"/>
    <p:sldId id="369" r:id="rId11"/>
    <p:sldId id="370" r:id="rId12"/>
    <p:sldId id="373" r:id="rId13"/>
    <p:sldId id="372" r:id="rId14"/>
    <p:sldId id="376" r:id="rId15"/>
    <p:sldId id="377" r:id="rId16"/>
    <p:sldId id="378" r:id="rId17"/>
    <p:sldId id="379" r:id="rId18"/>
    <p:sldId id="362" r:id="rId19"/>
    <p:sldId id="289" r:id="rId20"/>
    <p:sldId id="290" r:id="rId21"/>
    <p:sldId id="291" r:id="rId22"/>
    <p:sldId id="292" r:id="rId23"/>
    <p:sldId id="293" r:id="rId24"/>
    <p:sldId id="294" r:id="rId25"/>
    <p:sldId id="295" r:id="rId26"/>
    <p:sldId id="296" r:id="rId27"/>
    <p:sldId id="297" r:id="rId28"/>
    <p:sldId id="298" r:id="rId29"/>
    <p:sldId id="299" r:id="rId30"/>
    <p:sldId id="300" r:id="rId31"/>
    <p:sldId id="301" r:id="rId32"/>
    <p:sldId id="302" r:id="rId33"/>
    <p:sldId id="303" r:id="rId34"/>
    <p:sldId id="304" r:id="rId35"/>
    <p:sldId id="365" r:id="rId36"/>
    <p:sldId id="363" r:id="rId37"/>
  </p:sldIdLst>
  <p:sldSz cx="9144000" cy="6858000" type="screen4x3"/>
  <p:notesSz cx="6805613" cy="9944100"/>
  <p:defaultTextStyle>
    <a:defPPr>
      <a:defRPr lang="en-GB"/>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QA" initials="A" lastIdx="2" clrIdx="0"/>
  <p:cmAuthor id="1" name="aztayl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15190"/>
    <a:srgbClr val="663300"/>
    <a:srgbClr val="E4BABA"/>
    <a:srgbClr val="B9DDE5"/>
    <a:srgbClr val="C6E4BA"/>
    <a:srgbClr val="8799C0"/>
    <a:srgbClr val="FF6600"/>
    <a:srgbClr val="C2CADF"/>
    <a:srgbClr val="DDDDDD"/>
    <a:srgbClr val="A5002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8" autoAdjust="0"/>
    <p:restoredTop sz="81530" autoAdjust="0"/>
  </p:normalViewPr>
  <p:slideViewPr>
    <p:cSldViewPr>
      <p:cViewPr varScale="1">
        <p:scale>
          <a:sx n="90" d="100"/>
          <a:sy n="90" d="100"/>
        </p:scale>
        <p:origin x="-120" y="-5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102"/>
      </p:cViewPr>
      <p:guideLst>
        <p:guide orient="horz" pos="3132"/>
        <p:guide pos="214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6770" name="Rectangle 2"/>
          <p:cNvSpPr>
            <a:spLocks noGrp="1" noChangeArrowheads="1"/>
          </p:cNvSpPr>
          <p:nvPr>
            <p:ph type="hdr" sz="quarter"/>
          </p:nvPr>
        </p:nvSpPr>
        <p:spPr bwMode="auto">
          <a:xfrm>
            <a:off x="1" y="1"/>
            <a:ext cx="2949099" cy="497205"/>
          </a:xfrm>
          <a:prstGeom prst="rect">
            <a:avLst/>
          </a:prstGeom>
          <a:noFill/>
          <a:ln w="9525">
            <a:noFill/>
            <a:miter lim="800000"/>
            <a:headEnd/>
            <a:tailEnd/>
          </a:ln>
          <a:effectLst/>
        </p:spPr>
        <p:txBody>
          <a:bodyPr vert="horz" wrap="square" lIns="91559" tIns="45779" rIns="91559" bIns="45779" numCol="1" anchor="t" anchorCtr="0" compatLnSpc="1">
            <a:prstTxWarp prst="textNoShape">
              <a:avLst/>
            </a:prstTxWarp>
          </a:bodyPr>
          <a:lstStyle>
            <a:lvl1pPr>
              <a:defRPr sz="1200"/>
            </a:lvl1pPr>
          </a:lstStyle>
          <a:p>
            <a:endParaRPr lang="en-GB"/>
          </a:p>
        </p:txBody>
      </p:sp>
      <p:sp>
        <p:nvSpPr>
          <p:cNvPr id="416771" name="Rectangle 3"/>
          <p:cNvSpPr>
            <a:spLocks noGrp="1" noChangeArrowheads="1"/>
          </p:cNvSpPr>
          <p:nvPr>
            <p:ph type="dt" sz="quarter" idx="1"/>
          </p:nvPr>
        </p:nvSpPr>
        <p:spPr bwMode="auto">
          <a:xfrm>
            <a:off x="3854941" y="1"/>
            <a:ext cx="2949099" cy="497205"/>
          </a:xfrm>
          <a:prstGeom prst="rect">
            <a:avLst/>
          </a:prstGeom>
          <a:noFill/>
          <a:ln w="9525">
            <a:noFill/>
            <a:miter lim="800000"/>
            <a:headEnd/>
            <a:tailEnd/>
          </a:ln>
          <a:effectLst/>
        </p:spPr>
        <p:txBody>
          <a:bodyPr vert="horz" wrap="square" lIns="91559" tIns="45779" rIns="91559" bIns="45779" numCol="1" anchor="t" anchorCtr="0" compatLnSpc="1">
            <a:prstTxWarp prst="textNoShape">
              <a:avLst/>
            </a:prstTxWarp>
          </a:bodyPr>
          <a:lstStyle>
            <a:lvl1pPr algn="r">
              <a:defRPr sz="1200"/>
            </a:lvl1pPr>
          </a:lstStyle>
          <a:p>
            <a:endParaRPr lang="en-GB"/>
          </a:p>
        </p:txBody>
      </p:sp>
      <p:sp>
        <p:nvSpPr>
          <p:cNvPr id="416772" name="Rectangle 4"/>
          <p:cNvSpPr>
            <a:spLocks noGrp="1" noChangeArrowheads="1"/>
          </p:cNvSpPr>
          <p:nvPr>
            <p:ph type="ftr" sz="quarter" idx="2"/>
          </p:nvPr>
        </p:nvSpPr>
        <p:spPr bwMode="auto">
          <a:xfrm>
            <a:off x="1" y="9445171"/>
            <a:ext cx="2949099" cy="497205"/>
          </a:xfrm>
          <a:prstGeom prst="rect">
            <a:avLst/>
          </a:prstGeom>
          <a:noFill/>
          <a:ln w="9525">
            <a:noFill/>
            <a:miter lim="800000"/>
            <a:headEnd/>
            <a:tailEnd/>
          </a:ln>
          <a:effectLst/>
        </p:spPr>
        <p:txBody>
          <a:bodyPr vert="horz" wrap="square" lIns="91559" tIns="45779" rIns="91559" bIns="45779" numCol="1" anchor="b" anchorCtr="0" compatLnSpc="1">
            <a:prstTxWarp prst="textNoShape">
              <a:avLst/>
            </a:prstTxWarp>
          </a:bodyPr>
          <a:lstStyle>
            <a:lvl1pPr>
              <a:defRPr sz="1200"/>
            </a:lvl1pPr>
          </a:lstStyle>
          <a:p>
            <a:endParaRPr lang="en-GB"/>
          </a:p>
        </p:txBody>
      </p:sp>
      <p:sp>
        <p:nvSpPr>
          <p:cNvPr id="416773" name="Rectangle 5"/>
          <p:cNvSpPr>
            <a:spLocks noGrp="1" noChangeArrowheads="1"/>
          </p:cNvSpPr>
          <p:nvPr>
            <p:ph type="sldNum" sz="quarter" idx="3"/>
          </p:nvPr>
        </p:nvSpPr>
        <p:spPr bwMode="auto">
          <a:xfrm>
            <a:off x="3854941" y="9445171"/>
            <a:ext cx="2949099" cy="497205"/>
          </a:xfrm>
          <a:prstGeom prst="rect">
            <a:avLst/>
          </a:prstGeom>
          <a:noFill/>
          <a:ln w="9525">
            <a:noFill/>
            <a:miter lim="800000"/>
            <a:headEnd/>
            <a:tailEnd/>
          </a:ln>
          <a:effectLst/>
        </p:spPr>
        <p:txBody>
          <a:bodyPr vert="horz" wrap="square" lIns="91559" tIns="45779" rIns="91559" bIns="45779" numCol="1" anchor="b" anchorCtr="0" compatLnSpc="1">
            <a:prstTxWarp prst="textNoShape">
              <a:avLst/>
            </a:prstTxWarp>
          </a:bodyPr>
          <a:lstStyle>
            <a:lvl1pPr algn="r">
              <a:defRPr sz="1200"/>
            </a:lvl1pPr>
          </a:lstStyle>
          <a:p>
            <a:fld id="{DBC6E061-2322-42DD-8CA9-00B428DC75B6}" type="slidenum">
              <a:rPr lang="en-GB"/>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1"/>
            <a:ext cx="2949099" cy="497205"/>
          </a:xfrm>
          <a:prstGeom prst="rect">
            <a:avLst/>
          </a:prstGeom>
          <a:noFill/>
          <a:ln w="9525">
            <a:noFill/>
            <a:miter lim="800000"/>
            <a:headEnd/>
            <a:tailEnd/>
          </a:ln>
          <a:effectLst/>
        </p:spPr>
        <p:txBody>
          <a:bodyPr vert="horz" wrap="square" lIns="91559" tIns="45779" rIns="91559" bIns="45779" numCol="1" anchor="t" anchorCtr="0" compatLnSpc="1">
            <a:prstTxWarp prst="textNoShape">
              <a:avLst/>
            </a:prstTxWarp>
          </a:bodyPr>
          <a:lstStyle>
            <a:lvl1pPr>
              <a:defRPr sz="1200"/>
            </a:lvl1pPr>
          </a:lstStyle>
          <a:p>
            <a:endParaRPr lang="en-GB"/>
          </a:p>
        </p:txBody>
      </p:sp>
      <p:sp>
        <p:nvSpPr>
          <p:cNvPr id="5123" name="Rectangle 3"/>
          <p:cNvSpPr>
            <a:spLocks noGrp="1" noChangeArrowheads="1"/>
          </p:cNvSpPr>
          <p:nvPr>
            <p:ph type="dt" idx="1"/>
          </p:nvPr>
        </p:nvSpPr>
        <p:spPr bwMode="auto">
          <a:xfrm>
            <a:off x="3854941" y="1"/>
            <a:ext cx="2949099" cy="497205"/>
          </a:xfrm>
          <a:prstGeom prst="rect">
            <a:avLst/>
          </a:prstGeom>
          <a:noFill/>
          <a:ln w="9525">
            <a:noFill/>
            <a:miter lim="800000"/>
            <a:headEnd/>
            <a:tailEnd/>
          </a:ln>
          <a:effectLst/>
        </p:spPr>
        <p:txBody>
          <a:bodyPr vert="horz" wrap="square" lIns="91559" tIns="45779" rIns="91559" bIns="45779" numCol="1" anchor="t" anchorCtr="0" compatLnSpc="1">
            <a:prstTxWarp prst="textNoShape">
              <a:avLst/>
            </a:prstTxWarp>
          </a:bodyPr>
          <a:lstStyle>
            <a:lvl1pPr algn="r">
              <a:defRPr sz="1200"/>
            </a:lvl1pPr>
          </a:lstStyle>
          <a:p>
            <a:endParaRPr lang="en-GB"/>
          </a:p>
        </p:txBody>
      </p:sp>
      <p:sp>
        <p:nvSpPr>
          <p:cNvPr id="5124" name="Rectangle 4"/>
          <p:cNvSpPr>
            <a:spLocks noGrp="1" noRot="1" noChangeAspect="1" noChangeArrowheads="1" noTextEdit="1"/>
          </p:cNvSpPr>
          <p:nvPr>
            <p:ph type="sldImg" idx="2"/>
          </p:nvPr>
        </p:nvSpPr>
        <p:spPr bwMode="auto">
          <a:xfrm>
            <a:off x="919163" y="746125"/>
            <a:ext cx="4967287" cy="372745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0562" y="4723449"/>
            <a:ext cx="5444490" cy="4474845"/>
          </a:xfrm>
          <a:prstGeom prst="rect">
            <a:avLst/>
          </a:prstGeom>
          <a:noFill/>
          <a:ln w="9525">
            <a:noFill/>
            <a:miter lim="800000"/>
            <a:headEnd/>
            <a:tailEnd/>
          </a:ln>
          <a:effectLst/>
        </p:spPr>
        <p:txBody>
          <a:bodyPr vert="horz" wrap="square" lIns="91559" tIns="45779" rIns="91559" bIns="45779"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5126" name="Rectangle 6"/>
          <p:cNvSpPr>
            <a:spLocks noGrp="1" noChangeArrowheads="1"/>
          </p:cNvSpPr>
          <p:nvPr>
            <p:ph type="ftr" sz="quarter" idx="4"/>
          </p:nvPr>
        </p:nvSpPr>
        <p:spPr bwMode="auto">
          <a:xfrm>
            <a:off x="1" y="9445171"/>
            <a:ext cx="2949099" cy="497205"/>
          </a:xfrm>
          <a:prstGeom prst="rect">
            <a:avLst/>
          </a:prstGeom>
          <a:noFill/>
          <a:ln w="9525">
            <a:noFill/>
            <a:miter lim="800000"/>
            <a:headEnd/>
            <a:tailEnd/>
          </a:ln>
          <a:effectLst/>
        </p:spPr>
        <p:txBody>
          <a:bodyPr vert="horz" wrap="square" lIns="91559" tIns="45779" rIns="91559" bIns="45779" numCol="1" anchor="b" anchorCtr="0" compatLnSpc="1">
            <a:prstTxWarp prst="textNoShape">
              <a:avLst/>
            </a:prstTxWarp>
          </a:bodyPr>
          <a:lstStyle>
            <a:lvl1pPr>
              <a:defRPr sz="1200"/>
            </a:lvl1pPr>
          </a:lstStyle>
          <a:p>
            <a:endParaRPr lang="en-GB"/>
          </a:p>
        </p:txBody>
      </p:sp>
      <p:sp>
        <p:nvSpPr>
          <p:cNvPr id="5127" name="Rectangle 7"/>
          <p:cNvSpPr>
            <a:spLocks noGrp="1" noChangeArrowheads="1"/>
          </p:cNvSpPr>
          <p:nvPr>
            <p:ph type="sldNum" sz="quarter" idx="5"/>
          </p:nvPr>
        </p:nvSpPr>
        <p:spPr bwMode="auto">
          <a:xfrm>
            <a:off x="3854941" y="9445171"/>
            <a:ext cx="2949099" cy="497205"/>
          </a:xfrm>
          <a:prstGeom prst="rect">
            <a:avLst/>
          </a:prstGeom>
          <a:noFill/>
          <a:ln w="9525">
            <a:noFill/>
            <a:miter lim="800000"/>
            <a:headEnd/>
            <a:tailEnd/>
          </a:ln>
          <a:effectLst/>
        </p:spPr>
        <p:txBody>
          <a:bodyPr vert="horz" wrap="square" lIns="91559" tIns="45779" rIns="91559" bIns="45779" numCol="1" anchor="b" anchorCtr="0" compatLnSpc="1">
            <a:prstTxWarp prst="textNoShape">
              <a:avLst/>
            </a:prstTxWarp>
          </a:bodyPr>
          <a:lstStyle>
            <a:lvl1pPr algn="r">
              <a:defRPr sz="1200"/>
            </a:lvl1pPr>
          </a:lstStyle>
          <a:p>
            <a:fld id="{46E6ABD0-895A-480C-A5DD-3385A337657A}"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charset="0"/>
        <a:ea typeface="+mn-ea"/>
        <a:cs typeface="+mn-cs"/>
      </a:defRPr>
    </a:lvl1pPr>
    <a:lvl2pPr marL="457200" algn="l" rtl="0" fontAlgn="base">
      <a:spcBef>
        <a:spcPct val="30000"/>
      </a:spcBef>
      <a:spcAft>
        <a:spcPct val="0"/>
      </a:spcAft>
      <a:defRPr sz="1000" kern="1200">
        <a:solidFill>
          <a:schemeClr val="tx1"/>
        </a:solidFill>
        <a:latin typeface="Arial" charset="0"/>
        <a:ea typeface="+mn-ea"/>
        <a:cs typeface="+mn-cs"/>
      </a:defRPr>
    </a:lvl2pPr>
    <a:lvl3pPr marL="914400" algn="l" rtl="0" fontAlgn="base">
      <a:spcBef>
        <a:spcPct val="30000"/>
      </a:spcBef>
      <a:spcAft>
        <a:spcPct val="0"/>
      </a:spcAft>
      <a:defRPr sz="1000" kern="1200">
        <a:solidFill>
          <a:schemeClr val="tx1"/>
        </a:solidFill>
        <a:latin typeface="Arial" charset="0"/>
        <a:ea typeface="+mn-ea"/>
        <a:cs typeface="+mn-cs"/>
      </a:defRPr>
    </a:lvl3pPr>
    <a:lvl4pPr marL="1371600" algn="l" rtl="0" fontAlgn="base">
      <a:spcBef>
        <a:spcPct val="30000"/>
      </a:spcBef>
      <a:spcAft>
        <a:spcPct val="0"/>
      </a:spcAft>
      <a:defRPr sz="1000" kern="1200">
        <a:solidFill>
          <a:schemeClr val="tx1"/>
        </a:solidFill>
        <a:latin typeface="Arial" charset="0"/>
        <a:ea typeface="+mn-ea"/>
        <a:cs typeface="+mn-cs"/>
      </a:defRPr>
    </a:lvl4pPr>
    <a:lvl5pPr marL="1828800" algn="l"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Click:</a:t>
            </a:r>
          </a:p>
          <a:p>
            <a:pPr marL="228897" indent="-228897">
              <a:buAutoNum type="arabicParenR"/>
            </a:pPr>
            <a:r>
              <a:rPr lang="en-GB" baseline="0" dirty="0" smtClean="0"/>
              <a:t>Introduce GCSE</a:t>
            </a:r>
          </a:p>
          <a:p>
            <a:pPr marL="228897" indent="-228897">
              <a:buAutoNum type="arabicParenR"/>
            </a:pPr>
            <a:r>
              <a:rPr lang="en-GB" baseline="0" dirty="0" smtClean="0"/>
              <a:t>ELC for weaker students</a:t>
            </a:r>
          </a:p>
          <a:p>
            <a:pPr marL="228897" indent="-228897">
              <a:buAutoNum type="arabicParenR"/>
            </a:pPr>
            <a:r>
              <a:rPr lang="en-GB" baseline="0" dirty="0" smtClean="0"/>
              <a:t>A-Level for the more able</a:t>
            </a:r>
          </a:p>
          <a:p>
            <a:pPr marL="228897" indent="-228897">
              <a:buAutoNum type="arabicParenR"/>
            </a:pPr>
            <a:r>
              <a:rPr lang="en-GB" baseline="0" dirty="0" smtClean="0"/>
              <a:t>Further Maths A-Level for the most able</a:t>
            </a:r>
          </a:p>
          <a:p>
            <a:pPr marL="228897" indent="-228897">
              <a:buAutoNum type="arabicParenR"/>
            </a:pPr>
            <a:r>
              <a:rPr lang="en-GB" dirty="0" smtClean="0"/>
              <a:t>If we drew a line of “applied” to “pure” these </a:t>
            </a:r>
            <a:r>
              <a:rPr lang="en-GB" dirty="0" err="1" smtClean="0"/>
              <a:t>quals</a:t>
            </a:r>
            <a:r>
              <a:rPr lang="en-GB" dirty="0" smtClean="0"/>
              <a:t> would sit</a:t>
            </a:r>
            <a:r>
              <a:rPr lang="en-GB" baseline="0" dirty="0" smtClean="0"/>
              <a:t> to the right</a:t>
            </a:r>
          </a:p>
          <a:p>
            <a:pPr marL="228897" indent="-228897">
              <a:buAutoNum type="arabicParenR"/>
            </a:pPr>
            <a:r>
              <a:rPr lang="en-GB" baseline="0" dirty="0" smtClean="0"/>
              <a:t>On the left, we would have the functional skills suite</a:t>
            </a:r>
          </a:p>
          <a:p>
            <a:pPr marL="228897" indent="-228897">
              <a:buAutoNum type="arabicParenR"/>
            </a:pPr>
            <a:r>
              <a:rPr lang="en-GB" baseline="0" dirty="0" smtClean="0"/>
              <a:t>And then the Free Standing Maths qualifications</a:t>
            </a:r>
          </a:p>
          <a:p>
            <a:pPr marL="228897" indent="-228897">
              <a:buAutoNum type="arabicParenR"/>
            </a:pPr>
            <a:r>
              <a:rPr lang="en-GB" baseline="0" dirty="0" smtClean="0"/>
              <a:t>In between these and the “traditional” route, are the newer “use of maths” qualifications, designed to support post 16 learners..</a:t>
            </a:r>
          </a:p>
          <a:p>
            <a:pPr marL="228897" indent="-228897">
              <a:buAutoNum type="arabicParenR"/>
            </a:pPr>
            <a:r>
              <a:rPr lang="en-GB" baseline="0" dirty="0" smtClean="0"/>
              <a:t>Methods &amp; apps build on the current GCSE to give majority of learners chance to get 2 certificates</a:t>
            </a:r>
          </a:p>
          <a:p>
            <a:pPr marL="228897" indent="-228897">
              <a:buAutoNum type="arabicParenR"/>
            </a:pPr>
            <a:r>
              <a:rPr lang="en-GB" baseline="0" dirty="0" smtClean="0"/>
              <a:t> Our IGCSE designed to stretch the brightest at L2 </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17</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Foundation </a:t>
            </a:r>
            <a:r>
              <a:rPr lang="en-GB" dirty="0" err="1" smtClean="0"/>
              <a:t>FSMQs</a:t>
            </a:r>
            <a:r>
              <a:rPr lang="en-GB" dirty="0" smtClean="0"/>
              <a:t> – graded A – E, equiv in standard to GCSE grades C – G</a:t>
            </a:r>
          </a:p>
          <a:p>
            <a:r>
              <a:rPr lang="en-GB" dirty="0" smtClean="0"/>
              <a:t>Higher </a:t>
            </a:r>
            <a:r>
              <a:rPr lang="en-GB" dirty="0" err="1" smtClean="0"/>
              <a:t>FSMQs</a:t>
            </a:r>
            <a:r>
              <a:rPr lang="en-GB" dirty="0" smtClean="0"/>
              <a:t> – graded A* - D, equiv in</a:t>
            </a:r>
            <a:r>
              <a:rPr lang="en-GB" baseline="0" dirty="0" smtClean="0"/>
              <a:t> standard to GCSE grades A* - D</a:t>
            </a:r>
          </a:p>
          <a:p>
            <a:r>
              <a:rPr lang="en-GB" baseline="0" dirty="0" smtClean="0"/>
              <a:t>Both of these levels are new from September 2011 and are </a:t>
            </a:r>
            <a:r>
              <a:rPr lang="en-GB" b="1" baseline="0" dirty="0" smtClean="0"/>
              <a:t>examination only.  </a:t>
            </a:r>
            <a:r>
              <a:rPr lang="en-GB" b="0" baseline="0" dirty="0" smtClean="0"/>
              <a:t>While accredited for all age groups they are </a:t>
            </a:r>
            <a:r>
              <a:rPr lang="en-GB" b="0" i="1" baseline="0" dirty="0" smtClean="0"/>
              <a:t>currently</a:t>
            </a:r>
            <a:r>
              <a:rPr lang="en-GB" b="0" baseline="0" dirty="0" smtClean="0"/>
              <a:t> approved for 16 – 19 year olds only (</a:t>
            </a:r>
            <a:r>
              <a:rPr lang="en-GB" b="0" baseline="0" dirty="0" err="1" smtClean="0"/>
              <a:t>ie</a:t>
            </a:r>
            <a:r>
              <a:rPr lang="en-GB" b="0" baseline="0" dirty="0" smtClean="0"/>
              <a:t> no performance table points).  AQA is still in discussion with </a:t>
            </a:r>
            <a:r>
              <a:rPr lang="en-GB" b="0" baseline="0" dirty="0" err="1" smtClean="0"/>
              <a:t>DfE</a:t>
            </a:r>
            <a:r>
              <a:rPr lang="en-GB" b="0" baseline="0" dirty="0" smtClean="0"/>
              <a:t> about this.  Two of these can be combined with a Core unit to form the Certificate in Use of Maths (see slide 9).</a:t>
            </a:r>
          </a:p>
          <a:p>
            <a:endParaRPr lang="en-GB" b="1" baseline="0" dirty="0" smtClean="0"/>
          </a:p>
          <a:p>
            <a:r>
              <a:rPr lang="en-GB" baseline="0" dirty="0" smtClean="0"/>
              <a:t>Advanced </a:t>
            </a:r>
            <a:r>
              <a:rPr lang="en-GB" baseline="0" dirty="0" err="1" smtClean="0"/>
              <a:t>FSMQs</a:t>
            </a:r>
            <a:r>
              <a:rPr lang="en-GB" baseline="0" dirty="0" smtClean="0"/>
              <a:t> – graded A – E, each attracting UCAS points equivalent to one-third of an AS.  These </a:t>
            </a:r>
            <a:r>
              <a:rPr lang="en-GB" b="1" baseline="0" dirty="0" smtClean="0"/>
              <a:t>current </a:t>
            </a:r>
            <a:r>
              <a:rPr lang="en-GB" baseline="0" dirty="0" smtClean="0"/>
              <a:t>units are 50% exam/50% coursework.  </a:t>
            </a:r>
          </a:p>
          <a:p>
            <a:r>
              <a:rPr lang="en-GB" baseline="0" dirty="0" smtClean="0"/>
              <a:t>Two Advanced </a:t>
            </a:r>
            <a:r>
              <a:rPr lang="en-GB" baseline="0" dirty="0" err="1" smtClean="0"/>
              <a:t>FSMQs</a:t>
            </a:r>
            <a:r>
              <a:rPr lang="en-GB" baseline="0" dirty="0" smtClean="0"/>
              <a:t> can be combined with a third unit (Applying Maths) to form AS Use of Maths – which has the same UCAS points as any other AS.  </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21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Must be very careful</a:t>
            </a:r>
            <a:r>
              <a:rPr lang="en-GB" baseline="0" dirty="0" smtClean="0"/>
              <a:t> with wording here, it </a:t>
            </a:r>
            <a:r>
              <a:rPr lang="en-GB" u="sng" baseline="0" dirty="0" smtClean="0"/>
              <a:t>cannot</a:t>
            </a:r>
            <a:r>
              <a:rPr lang="en-GB" baseline="0" dirty="0" smtClean="0"/>
              <a:t> be called an </a:t>
            </a:r>
            <a:r>
              <a:rPr lang="en-GB" baseline="0" dirty="0" err="1" smtClean="0"/>
              <a:t>iGCSE</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26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Mechanics</a:t>
            </a:r>
            <a:r>
              <a:rPr lang="en-GB" baseline="0" dirty="0" smtClean="0"/>
              <a:t> 1, with coursework, will not be available beyond 2012.  Mechanics 1, without coursework, will continue as before.</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29</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Mechanics</a:t>
            </a:r>
            <a:r>
              <a:rPr lang="en-GB" baseline="0" dirty="0" smtClean="0"/>
              <a:t> 1 – same as before re coursework.</a:t>
            </a:r>
          </a:p>
          <a:p>
            <a:endParaRPr lang="en-GB" baseline="0" dirty="0" smtClean="0"/>
          </a:p>
          <a:p>
            <a:r>
              <a:rPr lang="en-GB" baseline="0" dirty="0" smtClean="0"/>
              <a:t>Candidates must take at least AS Maths either before or concurrently with AS Further Maths.  </a:t>
            </a:r>
          </a:p>
          <a:p>
            <a:r>
              <a:rPr lang="en-GB" baseline="0" dirty="0" smtClean="0"/>
              <a:t>If taking AS Maths and AS Further, must take 6 different units</a:t>
            </a:r>
          </a:p>
          <a:p>
            <a:r>
              <a:rPr lang="en-GB" baseline="0" dirty="0" smtClean="0"/>
              <a:t>If taking A-L Maths and AS Further, must take 9 different units</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31</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Candidates must take A-L Maths either before or concurrently with A-L Further Maths.  They must take </a:t>
            </a:r>
            <a:r>
              <a:rPr lang="en-GB" smtClean="0"/>
              <a:t>12 separate units.</a:t>
            </a:r>
            <a:endParaRPr lang="en-GB"/>
          </a:p>
        </p:txBody>
      </p:sp>
      <p:sp>
        <p:nvSpPr>
          <p:cNvPr id="4" name="Slide Number Placeholder 3"/>
          <p:cNvSpPr>
            <a:spLocks noGrp="1"/>
          </p:cNvSpPr>
          <p:nvPr>
            <p:ph type="sldNum" sz="quarter" idx="10"/>
          </p:nvPr>
        </p:nvSpPr>
        <p:spPr/>
        <p:txBody>
          <a:bodyPr/>
          <a:lstStyle/>
          <a:p>
            <a:fld id="{46E6ABD0-895A-480C-A5DD-3385A337657A}" type="slidenum">
              <a:rPr lang="en-GB" smtClean="0"/>
              <a:pPr/>
              <a:t>32</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Candidates must take A-L Maths either before or concurrently with A-L Further Maths.  They must take </a:t>
            </a:r>
            <a:r>
              <a:rPr lang="en-GB" smtClean="0"/>
              <a:t>12 separate units.</a:t>
            </a:r>
            <a:endParaRPr lang="en-GB"/>
          </a:p>
        </p:txBody>
      </p:sp>
      <p:sp>
        <p:nvSpPr>
          <p:cNvPr id="4" name="Slide Number Placeholder 3"/>
          <p:cNvSpPr>
            <a:spLocks noGrp="1"/>
          </p:cNvSpPr>
          <p:nvPr>
            <p:ph type="sldNum" sz="quarter" idx="10"/>
          </p:nvPr>
        </p:nvSpPr>
        <p:spPr/>
        <p:txBody>
          <a:bodyPr/>
          <a:lstStyle/>
          <a:p>
            <a:fld id="{46E6ABD0-895A-480C-A5DD-3385A337657A}" type="slidenum">
              <a:rPr lang="en-GB" smtClean="0"/>
              <a:pPr/>
              <a:t>33</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Click:</a:t>
            </a:r>
          </a:p>
          <a:p>
            <a:pPr marL="228897" indent="-228897">
              <a:buAutoNum type="arabicParenR"/>
            </a:pPr>
            <a:r>
              <a:rPr lang="en-GB" baseline="0" dirty="0" smtClean="0"/>
              <a:t>Introduce GCSE</a:t>
            </a:r>
          </a:p>
          <a:p>
            <a:pPr marL="228897" indent="-228897">
              <a:buAutoNum type="arabicParenR"/>
            </a:pPr>
            <a:r>
              <a:rPr lang="en-GB" baseline="0" dirty="0" smtClean="0"/>
              <a:t>ELC for weaker students</a:t>
            </a:r>
          </a:p>
          <a:p>
            <a:pPr marL="228897" indent="-228897">
              <a:buAutoNum type="arabicParenR"/>
            </a:pPr>
            <a:r>
              <a:rPr lang="en-GB" baseline="0" dirty="0" smtClean="0"/>
              <a:t>A-Level for the more able</a:t>
            </a:r>
          </a:p>
          <a:p>
            <a:pPr marL="228897" indent="-228897">
              <a:buAutoNum type="arabicParenR"/>
            </a:pPr>
            <a:r>
              <a:rPr lang="en-GB" baseline="0" dirty="0" smtClean="0"/>
              <a:t>Further Maths A-Level for the most able</a:t>
            </a:r>
          </a:p>
          <a:p>
            <a:pPr marL="228897" indent="-228897">
              <a:buAutoNum type="arabicParenR"/>
            </a:pPr>
            <a:r>
              <a:rPr lang="en-GB" dirty="0" smtClean="0"/>
              <a:t>If we drew a line of “applied” to “pure” these </a:t>
            </a:r>
            <a:r>
              <a:rPr lang="en-GB" dirty="0" err="1" smtClean="0"/>
              <a:t>quals</a:t>
            </a:r>
            <a:r>
              <a:rPr lang="en-GB" dirty="0" smtClean="0"/>
              <a:t> would sit</a:t>
            </a:r>
            <a:r>
              <a:rPr lang="en-GB" baseline="0" dirty="0" smtClean="0"/>
              <a:t> to the right</a:t>
            </a:r>
          </a:p>
          <a:p>
            <a:pPr marL="228897" indent="-228897">
              <a:buAutoNum type="arabicParenR"/>
            </a:pPr>
            <a:r>
              <a:rPr lang="en-GB" baseline="0" dirty="0" smtClean="0"/>
              <a:t>On the left, we would have the functional skills suite</a:t>
            </a:r>
          </a:p>
          <a:p>
            <a:pPr marL="228897" indent="-228897">
              <a:buAutoNum type="arabicParenR"/>
            </a:pPr>
            <a:r>
              <a:rPr lang="en-GB" baseline="0" dirty="0" smtClean="0"/>
              <a:t>And then the Free Standing Maths qualifications</a:t>
            </a:r>
          </a:p>
          <a:p>
            <a:pPr marL="228897" indent="-228897">
              <a:buAutoNum type="arabicParenR"/>
            </a:pPr>
            <a:r>
              <a:rPr lang="en-GB" baseline="0" dirty="0" smtClean="0"/>
              <a:t>In between these and the “traditional” route, are the newer “use of maths” qualifications, designed to support post 16 learners..</a:t>
            </a:r>
          </a:p>
          <a:p>
            <a:pPr marL="228897" indent="-228897">
              <a:buAutoNum type="arabicParenR"/>
            </a:pPr>
            <a:r>
              <a:rPr lang="en-GB" baseline="0" dirty="0" smtClean="0"/>
              <a:t>Methods &amp; apps build on the current GCSE to give majority of learners chance to get 2 certificates</a:t>
            </a:r>
          </a:p>
          <a:p>
            <a:pPr marL="228897" indent="-228897">
              <a:buAutoNum type="arabicParenR"/>
            </a:pPr>
            <a:r>
              <a:rPr lang="en-GB" baseline="0" dirty="0" smtClean="0"/>
              <a:t> Our IGCSE designed to stretch the brightest at L2 </a:t>
            </a:r>
            <a:endParaRPr lang="en-GB" dirty="0"/>
          </a:p>
        </p:txBody>
      </p:sp>
      <p:sp>
        <p:nvSpPr>
          <p:cNvPr id="4" name="Slide Number Placeholder 3"/>
          <p:cNvSpPr>
            <a:spLocks noGrp="1"/>
          </p:cNvSpPr>
          <p:nvPr>
            <p:ph type="sldNum" sz="quarter" idx="10"/>
          </p:nvPr>
        </p:nvSpPr>
        <p:spPr/>
        <p:txBody>
          <a:bodyPr/>
          <a:lstStyle/>
          <a:p>
            <a:fld id="{46E6ABD0-895A-480C-A5DD-3385A337657A}" type="slidenum">
              <a:rPr lang="en-GB" smtClean="0"/>
              <a:pPr/>
              <a:t>34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Title page of presentation">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Version 1.0                       	       Copyright © AQA and its licensors. All rights reserved.</a:t>
            </a:r>
            <a:endParaRPr lang="en-GB" dirty="0"/>
          </a:p>
        </p:txBody>
      </p:sp>
      <p:sp>
        <p:nvSpPr>
          <p:cNvPr id="5" name="Title 4"/>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Last page of presentation">
    <p:spTree>
      <p:nvGrpSpPr>
        <p:cNvPr id="1" name=""/>
        <p:cNvGrpSpPr/>
        <p:nvPr/>
      </p:nvGrpSpPr>
      <p:grpSpPr>
        <a:xfrm>
          <a:off x="0" y="0"/>
          <a:ext cx="0" cy="0"/>
          <a:chOff x="0" y="0"/>
          <a:chExt cx="0" cy="0"/>
        </a:xfrm>
      </p:grpSpPr>
      <p:sp>
        <p:nvSpPr>
          <p:cNvPr id="5"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 Double line headings -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878889"/>
            <a:ext cx="8229600" cy="1020932"/>
          </a:xfrm>
        </p:spPr>
        <p:txBody>
          <a:bodyPr/>
          <a:lstStyle>
            <a:lvl1pPr>
              <a:defRPr/>
            </a:lvl1pPr>
          </a:lstStyle>
          <a:p>
            <a:r>
              <a:rPr lang="en-US" dirty="0" smtClean="0"/>
              <a:t>Click to edit Master title style</a:t>
            </a:r>
            <a:br>
              <a:rPr lang="en-US" dirty="0" smtClean="0"/>
            </a:b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2.0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Char char="•"/>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0"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 Single line headings -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Char char="•"/>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6" name="Text Placeholder 6"/>
          <p:cNvSpPr>
            <a:spLocks noGrp="1"/>
          </p:cNvSpPr>
          <p:nvPr>
            <p:ph type="body" sz="quarter" idx="12"/>
          </p:nvPr>
        </p:nvSpPr>
        <p:spPr>
          <a:xfrm>
            <a:off x="1589360" y="303898"/>
            <a:ext cx="7215238" cy="285752"/>
          </a:xfrm>
          <a:prstGeom prst="rect">
            <a:avLst/>
          </a:prstGeom>
        </p:spPr>
        <p:txBody>
          <a:bodyPr/>
          <a:lstStyle>
            <a:lvl1pPr algn="r">
              <a:defRPr sz="1200" b="1">
                <a:solidFill>
                  <a:schemeClr val="bg1"/>
                </a:solidFill>
              </a:defRPr>
            </a:lvl1pPr>
          </a:lstStyle>
          <a:p>
            <a:pPr lvl="0"/>
            <a:r>
              <a:rPr lang="en-US" smtClean="0"/>
              <a:t>Click to edit Master text styles</a:t>
            </a:r>
          </a:p>
        </p:txBody>
      </p:sp>
      <p:sp>
        <p:nvSpPr>
          <p:cNvPr id="5" name="Footer Placeholder 2"/>
          <p:cNvSpPr>
            <a:spLocks noGrp="1"/>
          </p:cNvSpPr>
          <p:nvPr>
            <p:ph type="ftr" sz="quarter" idx="13"/>
          </p:nvPr>
        </p:nvSpPr>
        <p:spPr/>
        <p:txBody>
          <a:bodyPr/>
          <a:lstStyle>
            <a:lvl1pPr>
              <a:tabLst>
                <a:tab pos="8256588" algn="r"/>
              </a:tabLst>
              <a:defRPr/>
            </a:lvl1pPr>
          </a:lstStyle>
          <a:p>
            <a:pPr>
              <a:defRPr/>
            </a:pPr>
            <a:r>
              <a:rPr lang="en-GB"/>
              <a:t>Version 2.0                       	       Copyright © AQA and its licensors. All 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 Single line headings -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2.0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None/>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1"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Single line headings -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Char char="•"/>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6"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Double line headings -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878889"/>
            <a:ext cx="8229600" cy="1020932"/>
          </a:xfrm>
        </p:spPr>
        <p:txBody>
          <a:bodyPr/>
          <a:lstStyle>
            <a:lvl1pPr>
              <a:defRPr/>
            </a:lvl1pPr>
          </a:lstStyle>
          <a:p>
            <a:r>
              <a:rPr lang="en-US" dirty="0" smtClean="0"/>
              <a:t>Click to edit Master title style</a:t>
            </a:r>
            <a:br>
              <a:rPr lang="en-US" dirty="0" smtClean="0"/>
            </a:b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Char char="•"/>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0"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Single line headings -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None/>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11"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 Double line headings - No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878889"/>
            <a:ext cx="8229600" cy="1020932"/>
          </a:xfrm>
        </p:spPr>
        <p:txBody>
          <a:bodyPr/>
          <a:lstStyle>
            <a:lvl1pPr>
              <a:defRPr/>
            </a:lvl1pPr>
          </a:lstStyle>
          <a:p>
            <a:r>
              <a:rPr lang="en-US" dirty="0" smtClean="0"/>
              <a:t>Click to edit Master title style</a:t>
            </a:r>
            <a:br>
              <a:rPr lang="en-US" dirty="0" smtClean="0"/>
            </a:br>
            <a:endParaRPr lang="en-GB" dirty="0"/>
          </a:p>
        </p:txBody>
      </p:sp>
      <p:sp>
        <p:nvSpPr>
          <p:cNvPr id="3" name="Footer Placeholder 2"/>
          <p:cNvSpPr>
            <a:spLocks noGrp="1"/>
          </p:cNvSpPr>
          <p:nvPr>
            <p:ph type="ftr" sz="quarter" idx="10"/>
          </p:nvPr>
        </p:nvSpPr>
        <p:spPr/>
        <p:txBody>
          <a:bodyPr/>
          <a:lstStyle>
            <a:lvl1pPr>
              <a:tabLst>
                <a:tab pos="8156575" algn="r"/>
              </a:tabLst>
              <a:defRPr/>
            </a:lvl1pPr>
          </a:lstStyle>
          <a:p>
            <a:pPr>
              <a:tabLst>
                <a:tab pos="8247063" algn="r"/>
              </a:tabLst>
            </a:pPr>
            <a:r>
              <a:rPr lang="en-GB" dirty="0" smtClean="0"/>
              <a:t>Version 1.0                       	       Copyright © AQA and its licensors. All rights reserved.</a:t>
            </a:r>
            <a:endParaRPr lang="en-GB" dirty="0"/>
          </a:p>
        </p:txBody>
      </p:sp>
      <p:sp>
        <p:nvSpPr>
          <p:cNvPr id="6" name="Text Placeholder 5"/>
          <p:cNvSpPr>
            <a:spLocks noGrp="1"/>
          </p:cNvSpPr>
          <p:nvPr>
            <p:ph type="body" sz="quarter" idx="11"/>
          </p:nvPr>
        </p:nvSpPr>
        <p:spPr>
          <a:xfrm>
            <a:off x="461639" y="1908700"/>
            <a:ext cx="8220722" cy="4234926"/>
          </a:xfrm>
          <a:prstGeom prst="rect">
            <a:avLst/>
          </a:prstGeom>
        </p:spPr>
        <p:txBody>
          <a:bodyPr/>
          <a:lstStyle>
            <a:lvl1pPr algn="l">
              <a:buFont typeface="Arial" pitchFamily="34" charset="0"/>
              <a:buNone/>
              <a:defRPr sz="2200">
                <a:solidFill>
                  <a:srgbClr val="115190"/>
                </a:solidFill>
              </a:defRPr>
            </a:lvl1pPr>
            <a:lvl2pPr marL="355600" indent="-355600">
              <a:defRPr/>
            </a:lvl2pPr>
            <a:lvl3pPr marL="444500" indent="-444500">
              <a:defRPr/>
            </a:lvl3pPr>
            <a:lvl4pPr marL="444500" indent="-444500">
              <a:defRPr/>
            </a:lvl4pPr>
            <a:lvl5pPr marL="444500" indent="-444500">
              <a:defRPr/>
            </a:lvl5pPr>
          </a:lstStyle>
          <a:p>
            <a:pPr lvl="0"/>
            <a:r>
              <a:rPr lang="en-US" dirty="0" smtClean="0"/>
              <a:t>Click to edit Master text styles</a:t>
            </a:r>
          </a:p>
        </p:txBody>
      </p:sp>
      <p:sp>
        <p:nvSpPr>
          <p:cNvPr id="9"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 Heading only">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mtClean="0"/>
              <a:t>Click to edit Master title style</a:t>
            </a:r>
            <a:endParaRPr lang="en-GB"/>
          </a:p>
        </p:txBody>
      </p:sp>
      <p:sp>
        <p:nvSpPr>
          <p:cNvPr id="14" name="Text Placeholder 6"/>
          <p:cNvSpPr>
            <a:spLocks noGrp="1"/>
          </p:cNvSpPr>
          <p:nvPr>
            <p:ph type="body" sz="quarter" idx="12" hasCustomPrompt="1"/>
          </p:nvPr>
        </p:nvSpPr>
        <p:spPr>
          <a:xfrm>
            <a:off x="1589360" y="303898"/>
            <a:ext cx="7215238" cy="285752"/>
          </a:xfrm>
          <a:prstGeom prst="rect">
            <a:avLst/>
          </a:prstGeom>
        </p:spPr>
        <p:txBody>
          <a:bodyPr/>
          <a:lstStyle>
            <a:lvl1pPr algn="r">
              <a:defRPr sz="1200" b="1">
                <a:solidFill>
                  <a:schemeClr val="bg1"/>
                </a:solidFill>
              </a:defRPr>
            </a:lvl1pPr>
          </a:lstStyle>
          <a:p>
            <a:pPr lvl="0"/>
            <a:r>
              <a:rPr lang="en-US" dirty="0" smtClean="0"/>
              <a:t>Title of Presentation</a:t>
            </a:r>
          </a:p>
        </p:txBody>
      </p:sp>
      <p:sp>
        <p:nvSpPr>
          <p:cNvPr id="5" name="Footer Placeholder 2"/>
          <p:cNvSpPr>
            <a:spLocks noGrp="1"/>
          </p:cNvSpPr>
          <p:nvPr>
            <p:ph type="ftr" sz="quarter" idx="10"/>
          </p:nvPr>
        </p:nvSpPr>
        <p:spPr>
          <a:xfrm>
            <a:off x="355107" y="6405563"/>
            <a:ext cx="8433788" cy="288925"/>
          </a:xfrm>
        </p:spPr>
        <p:txBody>
          <a:bodyPr/>
          <a:lstStyle>
            <a:lvl1pPr>
              <a:tabLst>
                <a:tab pos="8156575" algn="r"/>
              </a:tabLst>
              <a:defRPr/>
            </a:lvl1pPr>
          </a:lstStyle>
          <a:p>
            <a:pPr>
              <a:tabLst>
                <a:tab pos="8247063" algn="r"/>
              </a:tabLst>
            </a:pPr>
            <a:r>
              <a:rPr lang="en-GB" dirty="0" smtClean="0"/>
              <a:t>Version 1.0                       	       Copyright © AQA and its licensors. All rights reserved.</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jpe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56325" name="Line 5"/>
          <p:cNvSpPr>
            <a:spLocks noChangeShapeType="1"/>
          </p:cNvSpPr>
          <p:nvPr/>
        </p:nvSpPr>
        <p:spPr bwMode="auto">
          <a:xfrm>
            <a:off x="250825" y="6386513"/>
            <a:ext cx="8637588" cy="0"/>
          </a:xfrm>
          <a:prstGeom prst="line">
            <a:avLst/>
          </a:prstGeom>
          <a:noFill/>
          <a:ln w="12700">
            <a:solidFill>
              <a:srgbClr val="8799C0"/>
            </a:solidFill>
            <a:round/>
            <a:headEnd/>
            <a:tailEnd/>
          </a:ln>
          <a:effectLst/>
        </p:spPr>
        <p:txBody>
          <a:bodyPr/>
          <a:lstStyle/>
          <a:p>
            <a:endParaRPr lang="en-GB"/>
          </a:p>
        </p:txBody>
      </p:sp>
      <p:sp>
        <p:nvSpPr>
          <p:cNvPr id="6" name="Title Placeholder 5"/>
          <p:cNvSpPr>
            <a:spLocks noGrp="1"/>
          </p:cNvSpPr>
          <p:nvPr>
            <p:ph type="title"/>
          </p:nvPr>
        </p:nvSpPr>
        <p:spPr>
          <a:xfrm>
            <a:off x="457200" y="1982070"/>
            <a:ext cx="8229600"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10" name="Rectangle 4"/>
          <p:cNvSpPr>
            <a:spLocks noGrp="1" noChangeArrowheads="1"/>
          </p:cNvSpPr>
          <p:nvPr>
            <p:ph type="ftr" sz="quarter" idx="3"/>
          </p:nvPr>
        </p:nvSpPr>
        <p:spPr bwMode="auto">
          <a:xfrm>
            <a:off x="355107" y="6405563"/>
            <a:ext cx="8433788" cy="288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tabLst>
                <a:tab pos="8256588" algn="r"/>
              </a:tabLst>
              <a:defRPr sz="700" b="1">
                <a:solidFill>
                  <a:schemeClr val="bg2"/>
                </a:solidFill>
              </a:defRPr>
            </a:lvl1pPr>
          </a:lstStyle>
          <a:p>
            <a:r>
              <a:rPr lang="en-GB" dirty="0" smtClean="0"/>
              <a:t>Version 1.0                       	       Copyright © AQA and its licensors. All rights reserved.</a:t>
            </a:r>
            <a:endParaRPr lang="en-GB" dirty="0"/>
          </a:p>
        </p:txBody>
      </p:sp>
    </p:spTree>
  </p:cSld>
  <p:clrMap bg1="dk2" tx1="lt1" bg2="dk1" tx2="lt2" accent1="accent1" accent2="accent2" accent3="accent3" accent4="accent4" accent5="accent5" accent6="accent6" hlink="hlink" folHlink="folHlink"/>
  <p:sldLayoutIdLst>
    <p:sldLayoutId id="2147483712" r:id="rId1"/>
    <p:sldLayoutId id="2147483722" r:id="rId2"/>
    <p:sldLayoutId id="2147483723" r:id="rId3"/>
    <p:sldLayoutId id="2147483724" r:id="rId4"/>
  </p:sldLayoutIdLst>
  <p:hf sldNum="0" hdr="0" dt="0"/>
  <p:txStyles>
    <p:titleStyle>
      <a:lvl1pPr algn="ctr" rtl="0" eaLnBrk="1" fontAlgn="base" hangingPunct="1">
        <a:spcBef>
          <a:spcPct val="0"/>
        </a:spcBef>
        <a:spcAft>
          <a:spcPct val="0"/>
        </a:spcAft>
        <a:defRPr sz="4400" b="1">
          <a:solidFill>
            <a:srgbClr val="115190"/>
          </a:solidFill>
          <a:latin typeface="+mj-lt"/>
          <a:ea typeface="+mj-ea"/>
          <a:cs typeface="+mj-cs"/>
        </a:defRPr>
      </a:lvl1pPr>
      <a:lvl2pPr algn="l" rtl="0" eaLnBrk="1" fontAlgn="base" hangingPunct="1">
        <a:spcBef>
          <a:spcPct val="0"/>
        </a:spcBef>
        <a:spcAft>
          <a:spcPct val="0"/>
        </a:spcAft>
        <a:defRPr sz="3200" b="1">
          <a:solidFill>
            <a:srgbClr val="115190"/>
          </a:solidFill>
          <a:latin typeface="Arial" charset="0"/>
        </a:defRPr>
      </a:lvl2pPr>
      <a:lvl3pPr algn="l" rtl="0" eaLnBrk="1" fontAlgn="base" hangingPunct="1">
        <a:spcBef>
          <a:spcPct val="0"/>
        </a:spcBef>
        <a:spcAft>
          <a:spcPct val="0"/>
        </a:spcAft>
        <a:defRPr sz="3200" b="1">
          <a:solidFill>
            <a:srgbClr val="115190"/>
          </a:solidFill>
          <a:latin typeface="Arial" charset="0"/>
        </a:defRPr>
      </a:lvl3pPr>
      <a:lvl4pPr algn="l" rtl="0" eaLnBrk="1" fontAlgn="base" hangingPunct="1">
        <a:spcBef>
          <a:spcPct val="0"/>
        </a:spcBef>
        <a:spcAft>
          <a:spcPct val="0"/>
        </a:spcAft>
        <a:defRPr sz="3200" b="1">
          <a:solidFill>
            <a:srgbClr val="115190"/>
          </a:solidFill>
          <a:latin typeface="Arial" charset="0"/>
        </a:defRPr>
      </a:lvl4pPr>
      <a:lvl5pPr algn="l" rtl="0" eaLnBrk="1" fontAlgn="base" hangingPunct="1">
        <a:spcBef>
          <a:spcPct val="0"/>
        </a:spcBef>
        <a:spcAft>
          <a:spcPct val="0"/>
        </a:spcAft>
        <a:defRPr sz="3200" b="1">
          <a:solidFill>
            <a:srgbClr val="115190"/>
          </a:solidFill>
          <a:latin typeface="Arial" charset="0"/>
        </a:defRPr>
      </a:lvl5pPr>
      <a:lvl6pPr marL="457200" algn="l" rtl="0" eaLnBrk="1" fontAlgn="base" hangingPunct="1">
        <a:spcBef>
          <a:spcPct val="0"/>
        </a:spcBef>
        <a:spcAft>
          <a:spcPct val="0"/>
        </a:spcAft>
        <a:defRPr sz="3200" b="1">
          <a:solidFill>
            <a:srgbClr val="115190"/>
          </a:solidFill>
          <a:latin typeface="Arial" charset="0"/>
        </a:defRPr>
      </a:lvl6pPr>
      <a:lvl7pPr marL="914400" algn="l" rtl="0" eaLnBrk="1" fontAlgn="base" hangingPunct="1">
        <a:spcBef>
          <a:spcPct val="0"/>
        </a:spcBef>
        <a:spcAft>
          <a:spcPct val="0"/>
        </a:spcAft>
        <a:defRPr sz="3200" b="1">
          <a:solidFill>
            <a:srgbClr val="115190"/>
          </a:solidFill>
          <a:latin typeface="Arial" charset="0"/>
        </a:defRPr>
      </a:lvl7pPr>
      <a:lvl8pPr marL="1371600" algn="l" rtl="0" eaLnBrk="1" fontAlgn="base" hangingPunct="1">
        <a:spcBef>
          <a:spcPct val="0"/>
        </a:spcBef>
        <a:spcAft>
          <a:spcPct val="0"/>
        </a:spcAft>
        <a:defRPr sz="3200" b="1">
          <a:solidFill>
            <a:srgbClr val="115190"/>
          </a:solidFill>
          <a:latin typeface="Arial" charset="0"/>
        </a:defRPr>
      </a:lvl8pPr>
      <a:lvl9pPr marL="1828800" algn="l" rtl="0" eaLnBrk="1" fontAlgn="base" hangingPunct="1">
        <a:spcBef>
          <a:spcPct val="0"/>
        </a:spcBef>
        <a:spcAft>
          <a:spcPct val="0"/>
        </a:spcAft>
        <a:defRPr sz="3200" b="1">
          <a:solidFill>
            <a:srgbClr val="115190"/>
          </a:solidFill>
          <a:latin typeface="Arial" charset="0"/>
        </a:defRPr>
      </a:lvl9pPr>
    </p:titleStyle>
    <p:bodyStyle>
      <a:lvl1pPr marL="342900" indent="-342900" algn="ctr" rtl="0" eaLnBrk="1" fontAlgn="base" hangingPunct="1">
        <a:spcBef>
          <a:spcPct val="20000"/>
        </a:spcBef>
        <a:spcAft>
          <a:spcPct val="0"/>
        </a:spcAft>
        <a:defRPr sz="900">
          <a:solidFill>
            <a:schemeClr val="bg2"/>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7" cstate="print"/>
          <a:srcRect/>
          <a:stretch>
            <a:fillRect/>
          </a:stretch>
        </a:blipFill>
        <a:effectLst/>
      </p:bgPr>
    </p:bg>
    <p:spTree>
      <p:nvGrpSpPr>
        <p:cNvPr id="1" name=""/>
        <p:cNvGrpSpPr/>
        <p:nvPr/>
      </p:nvGrpSpPr>
      <p:grpSpPr>
        <a:xfrm>
          <a:off x="0" y="0"/>
          <a:ext cx="0" cy="0"/>
          <a:chOff x="0" y="0"/>
          <a:chExt cx="0" cy="0"/>
        </a:xfrm>
      </p:grpSpPr>
      <p:sp>
        <p:nvSpPr>
          <p:cNvPr id="56324" name="Rectangle 4"/>
          <p:cNvSpPr>
            <a:spLocks noGrp="1" noChangeArrowheads="1"/>
          </p:cNvSpPr>
          <p:nvPr>
            <p:ph type="ftr" sz="quarter" idx="3"/>
          </p:nvPr>
        </p:nvSpPr>
        <p:spPr bwMode="auto">
          <a:xfrm>
            <a:off x="355107" y="6405563"/>
            <a:ext cx="8433788" cy="288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700" b="1">
                <a:solidFill>
                  <a:schemeClr val="bg2"/>
                </a:solidFill>
              </a:defRPr>
            </a:lvl1pPr>
          </a:lstStyle>
          <a:p>
            <a:r>
              <a:rPr lang="en-GB" dirty="0" smtClean="0"/>
              <a:t>Version 1.0					                       	       Copyright © AQA and its licensors. All rights reserved.</a:t>
            </a:r>
            <a:endParaRPr lang="en-GB" dirty="0"/>
          </a:p>
        </p:txBody>
      </p:sp>
      <p:sp>
        <p:nvSpPr>
          <p:cNvPr id="56325" name="Line 5"/>
          <p:cNvSpPr>
            <a:spLocks noChangeShapeType="1"/>
          </p:cNvSpPr>
          <p:nvPr/>
        </p:nvSpPr>
        <p:spPr bwMode="auto">
          <a:xfrm>
            <a:off x="250825" y="6386513"/>
            <a:ext cx="8637588" cy="0"/>
          </a:xfrm>
          <a:prstGeom prst="line">
            <a:avLst/>
          </a:prstGeom>
          <a:noFill/>
          <a:ln w="12700">
            <a:solidFill>
              <a:srgbClr val="8799C0"/>
            </a:solidFill>
            <a:round/>
            <a:headEnd/>
            <a:tailEnd/>
          </a:ln>
          <a:effectLst/>
        </p:spPr>
        <p:txBody>
          <a:bodyPr/>
          <a:lstStyle/>
          <a:p>
            <a:endParaRPr lang="en-GB"/>
          </a:p>
        </p:txBody>
      </p:sp>
      <p:sp>
        <p:nvSpPr>
          <p:cNvPr id="6" name="Title Placeholder 5"/>
          <p:cNvSpPr>
            <a:spLocks noGrp="1"/>
          </p:cNvSpPr>
          <p:nvPr>
            <p:ph type="title"/>
          </p:nvPr>
        </p:nvSpPr>
        <p:spPr>
          <a:xfrm>
            <a:off x="457200" y="878889"/>
            <a:ext cx="8229600" cy="81395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Tree>
  </p:cSld>
  <p:clrMap bg1="lt1" tx1="dk1" bg2="lt2" tx2="dk2" accent1="accent1" accent2="accent2" accent3="accent3" accent4="accent4" accent5="accent5" accent6="accent6" hlink="hlink" folHlink="folHlink"/>
  <p:sldLayoutIdLst>
    <p:sldLayoutId id="2147483715" r:id="rId1"/>
    <p:sldLayoutId id="2147483719" r:id="rId2"/>
    <p:sldLayoutId id="2147483718" r:id="rId3"/>
    <p:sldLayoutId id="2147483720" r:id="rId4"/>
    <p:sldLayoutId id="2147483717" r:id="rId5"/>
  </p:sldLayoutIdLst>
  <p:hf sldNum="0" hdr="0" dt="0"/>
  <p:txStyles>
    <p:titleStyle>
      <a:lvl1pPr algn="l" rtl="0" fontAlgn="base">
        <a:spcBef>
          <a:spcPct val="0"/>
        </a:spcBef>
        <a:spcAft>
          <a:spcPct val="0"/>
        </a:spcAft>
        <a:defRPr sz="3200" b="1">
          <a:solidFill>
            <a:srgbClr val="115190"/>
          </a:solidFill>
          <a:latin typeface="+mj-lt"/>
          <a:ea typeface="+mj-ea"/>
          <a:cs typeface="+mj-cs"/>
        </a:defRPr>
      </a:lvl1pPr>
      <a:lvl2pPr algn="l" rtl="0" fontAlgn="base">
        <a:spcBef>
          <a:spcPct val="0"/>
        </a:spcBef>
        <a:spcAft>
          <a:spcPct val="0"/>
        </a:spcAft>
        <a:defRPr sz="3200" b="1">
          <a:solidFill>
            <a:srgbClr val="115190"/>
          </a:solidFill>
          <a:latin typeface="Arial" charset="0"/>
        </a:defRPr>
      </a:lvl2pPr>
      <a:lvl3pPr algn="l" rtl="0" fontAlgn="base">
        <a:spcBef>
          <a:spcPct val="0"/>
        </a:spcBef>
        <a:spcAft>
          <a:spcPct val="0"/>
        </a:spcAft>
        <a:defRPr sz="3200" b="1">
          <a:solidFill>
            <a:srgbClr val="115190"/>
          </a:solidFill>
          <a:latin typeface="Arial" charset="0"/>
        </a:defRPr>
      </a:lvl3pPr>
      <a:lvl4pPr algn="l" rtl="0" fontAlgn="base">
        <a:spcBef>
          <a:spcPct val="0"/>
        </a:spcBef>
        <a:spcAft>
          <a:spcPct val="0"/>
        </a:spcAft>
        <a:defRPr sz="3200" b="1">
          <a:solidFill>
            <a:srgbClr val="115190"/>
          </a:solidFill>
          <a:latin typeface="Arial" charset="0"/>
        </a:defRPr>
      </a:lvl4pPr>
      <a:lvl5pPr algn="l" rtl="0" fontAlgn="base">
        <a:spcBef>
          <a:spcPct val="0"/>
        </a:spcBef>
        <a:spcAft>
          <a:spcPct val="0"/>
        </a:spcAft>
        <a:defRPr sz="3200" b="1">
          <a:solidFill>
            <a:srgbClr val="115190"/>
          </a:solidFill>
          <a:latin typeface="Arial" charset="0"/>
        </a:defRPr>
      </a:lvl5pPr>
      <a:lvl6pPr marL="457200" algn="l" rtl="0" fontAlgn="base">
        <a:spcBef>
          <a:spcPct val="0"/>
        </a:spcBef>
        <a:spcAft>
          <a:spcPct val="0"/>
        </a:spcAft>
        <a:defRPr sz="3200" b="1">
          <a:solidFill>
            <a:srgbClr val="115190"/>
          </a:solidFill>
          <a:latin typeface="Arial" charset="0"/>
        </a:defRPr>
      </a:lvl6pPr>
      <a:lvl7pPr marL="914400" algn="l" rtl="0" fontAlgn="base">
        <a:spcBef>
          <a:spcPct val="0"/>
        </a:spcBef>
        <a:spcAft>
          <a:spcPct val="0"/>
        </a:spcAft>
        <a:defRPr sz="3200" b="1">
          <a:solidFill>
            <a:srgbClr val="115190"/>
          </a:solidFill>
          <a:latin typeface="Arial" charset="0"/>
        </a:defRPr>
      </a:lvl7pPr>
      <a:lvl8pPr marL="1371600" algn="l" rtl="0" fontAlgn="base">
        <a:spcBef>
          <a:spcPct val="0"/>
        </a:spcBef>
        <a:spcAft>
          <a:spcPct val="0"/>
        </a:spcAft>
        <a:defRPr sz="3200" b="1">
          <a:solidFill>
            <a:srgbClr val="115190"/>
          </a:solidFill>
          <a:latin typeface="Arial" charset="0"/>
        </a:defRPr>
      </a:lvl8pPr>
      <a:lvl9pPr marL="1828800" algn="l" rtl="0" fontAlgn="base">
        <a:spcBef>
          <a:spcPct val="0"/>
        </a:spcBef>
        <a:spcAft>
          <a:spcPct val="0"/>
        </a:spcAft>
        <a:defRPr sz="3200" b="1">
          <a:solidFill>
            <a:srgbClr val="115190"/>
          </a:solidFill>
          <a:latin typeface="Arial" charset="0"/>
        </a:defRPr>
      </a:lvl9pPr>
    </p:titleStyle>
    <p:bodyStyle>
      <a:lvl1pPr marL="342900" indent="-342900" algn="ctr" rtl="0" fontAlgn="base">
        <a:spcBef>
          <a:spcPct val="20000"/>
        </a:spcBef>
        <a:spcAft>
          <a:spcPct val="0"/>
        </a:spcAft>
        <a:defRPr sz="900">
          <a:solidFill>
            <a:schemeClr val="bg2"/>
          </a:solidFill>
          <a:latin typeface="+mn-lt"/>
          <a:ea typeface="+mn-ea"/>
          <a:cs typeface="+mn-cs"/>
        </a:defRPr>
      </a:lvl1pPr>
      <a:lvl2pPr marL="742950" indent="-285750" algn="l" rtl="0" fontAlgn="base">
        <a:spcBef>
          <a:spcPct val="20000"/>
        </a:spcBef>
        <a:spcAft>
          <a:spcPct val="0"/>
        </a:spcAft>
        <a:buFont typeface="Arial" pitchFamily="34" charset="0"/>
        <a:buChar char="•"/>
        <a:defRPr sz="22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6325" name="Line 5"/>
          <p:cNvSpPr>
            <a:spLocks noChangeShapeType="1"/>
          </p:cNvSpPr>
          <p:nvPr/>
        </p:nvSpPr>
        <p:spPr bwMode="auto">
          <a:xfrm>
            <a:off x="250825" y="6386513"/>
            <a:ext cx="8637588" cy="0"/>
          </a:xfrm>
          <a:prstGeom prst="line">
            <a:avLst/>
          </a:prstGeom>
          <a:noFill/>
          <a:ln w="12700">
            <a:solidFill>
              <a:srgbClr val="8799C0"/>
            </a:solidFill>
            <a:round/>
            <a:headEnd/>
            <a:tailEnd/>
          </a:ln>
          <a:effectLst/>
        </p:spPr>
        <p:txBody>
          <a:bodyPr/>
          <a:lstStyle/>
          <a:p>
            <a:endParaRPr lang="en-GB"/>
          </a:p>
        </p:txBody>
      </p:sp>
      <p:sp>
        <p:nvSpPr>
          <p:cNvPr id="4" name="Rectangle 19"/>
          <p:cNvSpPr>
            <a:spLocks noChangeArrowheads="1"/>
          </p:cNvSpPr>
          <p:nvPr/>
        </p:nvSpPr>
        <p:spPr bwMode="auto">
          <a:xfrm>
            <a:off x="446088" y="5422921"/>
            <a:ext cx="8229600" cy="720723"/>
          </a:xfrm>
          <a:prstGeom prst="rect">
            <a:avLst/>
          </a:prstGeom>
          <a:noFill/>
          <a:ln w="9525">
            <a:noFill/>
            <a:miter lim="800000"/>
            <a:headEnd/>
            <a:tailEnd/>
          </a:ln>
          <a:effectLst/>
        </p:spPr>
        <p:txBody>
          <a:bodyPr/>
          <a:lstStyle/>
          <a:p>
            <a:pPr marL="342900" indent="-342900" algn="ctr">
              <a:spcBef>
                <a:spcPct val="20000"/>
              </a:spcBef>
            </a:pPr>
            <a:r>
              <a:rPr lang="en-GB" sz="900" dirty="0">
                <a:solidFill>
                  <a:schemeClr val="bg2"/>
                </a:solidFill>
              </a:rPr>
              <a:t>Copyright © </a:t>
            </a:r>
            <a:r>
              <a:rPr lang="en-GB" sz="900" dirty="0" smtClean="0">
                <a:solidFill>
                  <a:schemeClr val="bg2"/>
                </a:solidFill>
              </a:rPr>
              <a:t>2011 </a:t>
            </a:r>
            <a:r>
              <a:rPr lang="en-GB" sz="900" dirty="0">
                <a:solidFill>
                  <a:schemeClr val="bg2"/>
                </a:solidFill>
              </a:rPr>
              <a:t>AQA and its licensors. All rights reserved.</a:t>
            </a:r>
          </a:p>
          <a:p>
            <a:pPr marL="342900" indent="-342900" algn="ctr">
              <a:spcBef>
                <a:spcPct val="20000"/>
              </a:spcBef>
            </a:pPr>
            <a:endParaRPr lang="en-GB" sz="900" dirty="0">
              <a:solidFill>
                <a:schemeClr val="bg2"/>
              </a:solidFill>
            </a:endParaRPr>
          </a:p>
          <a:p>
            <a:pPr marL="342900" indent="-342900" algn="ctr">
              <a:spcBef>
                <a:spcPct val="20000"/>
              </a:spcBef>
            </a:pPr>
            <a:r>
              <a:rPr lang="en-GB" sz="900" dirty="0">
                <a:solidFill>
                  <a:schemeClr val="bg2"/>
                </a:solidFill>
              </a:rPr>
              <a:t>The Assessment and Qualifications Alliance (AQA) is a company limited by guarantee registered in England and Wales (company number 3644723)</a:t>
            </a:r>
            <a:br>
              <a:rPr lang="en-GB" sz="900" dirty="0">
                <a:solidFill>
                  <a:schemeClr val="bg2"/>
                </a:solidFill>
              </a:rPr>
            </a:br>
            <a:r>
              <a:rPr lang="en-GB" sz="900" dirty="0">
                <a:solidFill>
                  <a:schemeClr val="bg2"/>
                </a:solidFill>
              </a:rPr>
              <a:t>and a registered charity (registered charity number 1073334). Registered address: AQA, </a:t>
            </a:r>
            <a:r>
              <a:rPr lang="en-GB" sz="900" dirty="0" err="1">
                <a:solidFill>
                  <a:schemeClr val="bg2"/>
                </a:solidFill>
              </a:rPr>
              <a:t>Devas</a:t>
            </a:r>
            <a:r>
              <a:rPr lang="en-GB" sz="900" dirty="0">
                <a:solidFill>
                  <a:schemeClr val="bg2"/>
                </a:solidFill>
              </a:rPr>
              <a:t> Street, Manchester M15 6EX</a:t>
            </a:r>
            <a:r>
              <a:rPr lang="en-GB" sz="900" dirty="0" smtClean="0">
                <a:solidFill>
                  <a:schemeClr val="bg2"/>
                </a:solidFill>
              </a:rPr>
              <a:t>.</a:t>
            </a:r>
            <a:endParaRPr lang="en-GB" sz="9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21" r:id="rId1"/>
  </p:sldLayoutIdLst>
  <p:hf sldNum="0" hdr="0" dt="0"/>
  <p:txStyles>
    <p:titleStyle>
      <a:lvl1pPr algn="l" rtl="0" fontAlgn="base">
        <a:spcBef>
          <a:spcPct val="0"/>
        </a:spcBef>
        <a:spcAft>
          <a:spcPct val="0"/>
        </a:spcAft>
        <a:defRPr sz="3200" b="1">
          <a:solidFill>
            <a:srgbClr val="115190"/>
          </a:solidFill>
          <a:latin typeface="+mj-lt"/>
          <a:ea typeface="+mj-ea"/>
          <a:cs typeface="+mj-cs"/>
        </a:defRPr>
      </a:lvl1pPr>
      <a:lvl2pPr algn="l" rtl="0" fontAlgn="base">
        <a:spcBef>
          <a:spcPct val="0"/>
        </a:spcBef>
        <a:spcAft>
          <a:spcPct val="0"/>
        </a:spcAft>
        <a:defRPr sz="3200" b="1">
          <a:solidFill>
            <a:srgbClr val="115190"/>
          </a:solidFill>
          <a:latin typeface="Arial" charset="0"/>
        </a:defRPr>
      </a:lvl2pPr>
      <a:lvl3pPr algn="l" rtl="0" fontAlgn="base">
        <a:spcBef>
          <a:spcPct val="0"/>
        </a:spcBef>
        <a:spcAft>
          <a:spcPct val="0"/>
        </a:spcAft>
        <a:defRPr sz="3200" b="1">
          <a:solidFill>
            <a:srgbClr val="115190"/>
          </a:solidFill>
          <a:latin typeface="Arial" charset="0"/>
        </a:defRPr>
      </a:lvl3pPr>
      <a:lvl4pPr algn="l" rtl="0" fontAlgn="base">
        <a:spcBef>
          <a:spcPct val="0"/>
        </a:spcBef>
        <a:spcAft>
          <a:spcPct val="0"/>
        </a:spcAft>
        <a:defRPr sz="3200" b="1">
          <a:solidFill>
            <a:srgbClr val="115190"/>
          </a:solidFill>
          <a:latin typeface="Arial" charset="0"/>
        </a:defRPr>
      </a:lvl4pPr>
      <a:lvl5pPr algn="l" rtl="0" fontAlgn="base">
        <a:spcBef>
          <a:spcPct val="0"/>
        </a:spcBef>
        <a:spcAft>
          <a:spcPct val="0"/>
        </a:spcAft>
        <a:defRPr sz="3200" b="1">
          <a:solidFill>
            <a:srgbClr val="115190"/>
          </a:solidFill>
          <a:latin typeface="Arial" charset="0"/>
        </a:defRPr>
      </a:lvl5pPr>
      <a:lvl6pPr marL="457200" algn="l" rtl="0" fontAlgn="base">
        <a:spcBef>
          <a:spcPct val="0"/>
        </a:spcBef>
        <a:spcAft>
          <a:spcPct val="0"/>
        </a:spcAft>
        <a:defRPr sz="3200" b="1">
          <a:solidFill>
            <a:srgbClr val="115190"/>
          </a:solidFill>
          <a:latin typeface="Arial" charset="0"/>
        </a:defRPr>
      </a:lvl6pPr>
      <a:lvl7pPr marL="914400" algn="l" rtl="0" fontAlgn="base">
        <a:spcBef>
          <a:spcPct val="0"/>
        </a:spcBef>
        <a:spcAft>
          <a:spcPct val="0"/>
        </a:spcAft>
        <a:defRPr sz="3200" b="1">
          <a:solidFill>
            <a:srgbClr val="115190"/>
          </a:solidFill>
          <a:latin typeface="Arial" charset="0"/>
        </a:defRPr>
      </a:lvl7pPr>
      <a:lvl8pPr marL="1371600" algn="l" rtl="0" fontAlgn="base">
        <a:spcBef>
          <a:spcPct val="0"/>
        </a:spcBef>
        <a:spcAft>
          <a:spcPct val="0"/>
        </a:spcAft>
        <a:defRPr sz="3200" b="1">
          <a:solidFill>
            <a:srgbClr val="115190"/>
          </a:solidFill>
          <a:latin typeface="Arial" charset="0"/>
        </a:defRPr>
      </a:lvl8pPr>
      <a:lvl9pPr marL="1828800" algn="l" rtl="0" fontAlgn="base">
        <a:spcBef>
          <a:spcPct val="0"/>
        </a:spcBef>
        <a:spcAft>
          <a:spcPct val="0"/>
        </a:spcAft>
        <a:defRPr sz="3200" b="1">
          <a:solidFill>
            <a:srgbClr val="115190"/>
          </a:solidFill>
          <a:latin typeface="Arial" charset="0"/>
        </a:defRPr>
      </a:lvl9pPr>
    </p:titleStyle>
    <p:bodyStyle>
      <a:lvl1pPr marL="342900" indent="-342900" algn="ctr" rtl="0" fontAlgn="base">
        <a:spcBef>
          <a:spcPct val="20000"/>
        </a:spcBef>
        <a:spcAft>
          <a:spcPct val="0"/>
        </a:spcAft>
        <a:defRPr sz="900">
          <a:solidFill>
            <a:schemeClr val="bg2"/>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education.gov.uk/publications/standard/publicationDetail/Page1/DFE-00135-2011"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8.xml"/><Relationship Id="rId18" Type="http://schemas.openxmlformats.org/officeDocument/2006/relationships/slide" Target="slide33.xml"/><Relationship Id="rId3" Type="http://schemas.openxmlformats.org/officeDocument/2006/relationships/slide" Target="slide18.xml"/><Relationship Id="rId7" Type="http://schemas.openxmlformats.org/officeDocument/2006/relationships/slide" Target="slide32.xml"/><Relationship Id="rId12" Type="http://schemas.openxmlformats.org/officeDocument/2006/relationships/slide" Target="slide27.xml"/><Relationship Id="rId17" Type="http://schemas.openxmlformats.org/officeDocument/2006/relationships/slide" Target="slide25.xml"/><Relationship Id="rId2" Type="http://schemas.openxmlformats.org/officeDocument/2006/relationships/notesSlide" Target="../notesSlides/notesSlide2.xml"/><Relationship Id="rId16"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1.xml"/><Relationship Id="rId5" Type="http://schemas.openxmlformats.org/officeDocument/2006/relationships/slide" Target="slide26.xml"/><Relationship Id="rId15" Type="http://schemas.openxmlformats.org/officeDocument/2006/relationships/slide" Target="slide24.xml"/><Relationship Id="rId10" Type="http://schemas.openxmlformats.org/officeDocument/2006/relationships/slide" Target="slide29.xml"/><Relationship Id="rId4" Type="http://schemas.openxmlformats.org/officeDocument/2006/relationships/slide" Target="slide19.xml"/><Relationship Id="rId9" Type="http://schemas.openxmlformats.org/officeDocument/2006/relationships/slide" Target="slide30.xml"/><Relationship Id="rId14" Type="http://schemas.openxmlformats.org/officeDocument/2006/relationships/slide" Target="slide22.xml"/></Relationships>
</file>

<file path=ppt/slides/_rels/slide18.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tore.aqa.org.uk/qual/igcse/pdf/AQA-IGCSE-MATH-SP-DRAFT.PDF"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34.xml"/></Relationships>
</file>

<file path=ppt/slides/_rels/slide27.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8.xml"/><Relationship Id="rId18" Type="http://schemas.openxmlformats.org/officeDocument/2006/relationships/slide" Target="slide33.xml"/><Relationship Id="rId3" Type="http://schemas.openxmlformats.org/officeDocument/2006/relationships/slide" Target="slide18.xml"/><Relationship Id="rId7" Type="http://schemas.openxmlformats.org/officeDocument/2006/relationships/slide" Target="slide32.xml"/><Relationship Id="rId12" Type="http://schemas.openxmlformats.org/officeDocument/2006/relationships/slide" Target="slide27.xml"/><Relationship Id="rId17" Type="http://schemas.openxmlformats.org/officeDocument/2006/relationships/slide" Target="slide25.xml"/><Relationship Id="rId2" Type="http://schemas.openxmlformats.org/officeDocument/2006/relationships/notesSlide" Target="../notesSlides/notesSlide9.xml"/><Relationship Id="rId16"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1.xml"/><Relationship Id="rId5" Type="http://schemas.openxmlformats.org/officeDocument/2006/relationships/slide" Target="slide26.xml"/><Relationship Id="rId15" Type="http://schemas.openxmlformats.org/officeDocument/2006/relationships/slide" Target="slide24.xml"/><Relationship Id="rId10" Type="http://schemas.openxmlformats.org/officeDocument/2006/relationships/slide" Target="slide29.xml"/><Relationship Id="rId4" Type="http://schemas.openxmlformats.org/officeDocument/2006/relationships/slide" Target="slide19.xml"/><Relationship Id="rId9" Type="http://schemas.openxmlformats.org/officeDocument/2006/relationships/slide" Target="slide30.xml"/><Relationship Id="rId14" Type="http://schemas.openxmlformats.org/officeDocument/2006/relationships/slide" Target="slide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GB" dirty="0" smtClean="0"/>
              <a:t>Version 1.0                       	       Copyright © AQA and its licensors. All rights reserved.</a:t>
            </a:r>
            <a:endParaRPr lang="en-GB" dirty="0"/>
          </a:p>
        </p:txBody>
      </p:sp>
      <p:sp>
        <p:nvSpPr>
          <p:cNvPr id="3" name="Title 2"/>
          <p:cNvSpPr>
            <a:spLocks noGrp="1"/>
          </p:cNvSpPr>
          <p:nvPr>
            <p:ph type="title"/>
          </p:nvPr>
        </p:nvSpPr>
        <p:spPr>
          <a:xfrm>
            <a:off x="0" y="1844824"/>
            <a:ext cx="9144000" cy="1143000"/>
          </a:xfrm>
        </p:spPr>
        <p:txBody>
          <a:bodyPr>
            <a:normAutofit/>
          </a:bodyPr>
          <a:lstStyle/>
          <a:p>
            <a:r>
              <a:rPr lang="en-GB" dirty="0" smtClean="0"/>
              <a:t>The Mathematics Landscape</a:t>
            </a:r>
            <a:endParaRPr lang="en-GB" dirty="0"/>
          </a:p>
        </p:txBody>
      </p:sp>
      <p:sp>
        <p:nvSpPr>
          <p:cNvPr id="4" name="Title 2"/>
          <p:cNvSpPr txBox="1">
            <a:spLocks/>
          </p:cNvSpPr>
          <p:nvPr/>
        </p:nvSpPr>
        <p:spPr>
          <a:xfrm>
            <a:off x="467544" y="3284984"/>
            <a:ext cx="8229600" cy="2376264"/>
          </a:xfrm>
          <a:prstGeom prst="rect">
            <a:avLst/>
          </a:prstGeom>
        </p:spPr>
        <p:txBody>
          <a:bodyPr vert="horz" lIns="91440" tIns="45720" rIns="91440" bIns="45720" rtlCol="0" anchor="ctr">
            <a:norm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GB" sz="3600" b="1" i="0" u="none" strike="noStrike" kern="0" cap="none" spc="0" normalizeH="0" baseline="0" noProof="0" dirty="0">
              <a:ln>
                <a:noFill/>
              </a:ln>
              <a:solidFill>
                <a:srgbClr val="115190"/>
              </a:solidFill>
              <a:effectLst/>
              <a:uLnTx/>
              <a:uFillTx/>
              <a:latin typeface="+mj-lt"/>
              <a:ea typeface="+mj-ea"/>
              <a:cs typeface="+mj-cs"/>
            </a:endParaRPr>
          </a:p>
        </p:txBody>
      </p:sp>
      <p:sp>
        <p:nvSpPr>
          <p:cNvPr id="6" name="TextBox 5"/>
          <p:cNvSpPr txBox="1"/>
          <p:nvPr/>
        </p:nvSpPr>
        <p:spPr>
          <a:xfrm>
            <a:off x="0" y="4077072"/>
            <a:ext cx="9144000" cy="1261884"/>
          </a:xfrm>
          <a:prstGeom prst="rect">
            <a:avLst/>
          </a:prstGeom>
          <a:noFill/>
        </p:spPr>
        <p:txBody>
          <a:bodyPr wrap="square" rtlCol="0">
            <a:spAutoFit/>
          </a:bodyPr>
          <a:lstStyle/>
          <a:p>
            <a:endParaRPr lang="en-GB" sz="2800" dirty="0" smtClean="0">
              <a:solidFill>
                <a:schemeClr val="bg2"/>
              </a:solidFill>
            </a:endParaRPr>
          </a:p>
          <a:p>
            <a:pPr algn="ctr"/>
            <a:r>
              <a:rPr lang="en-GB" dirty="0" smtClean="0">
                <a:solidFill>
                  <a:schemeClr val="bg2"/>
                </a:solidFill>
              </a:rPr>
              <a:t>0161-958-3852</a:t>
            </a:r>
          </a:p>
          <a:p>
            <a:pPr algn="ctr"/>
            <a:r>
              <a:rPr lang="en-GB" dirty="0" err="1" smtClean="0">
                <a:solidFill>
                  <a:schemeClr val="bg2"/>
                </a:solidFill>
              </a:rPr>
              <a:t>mathematicsgcse@aqa.org.uk</a:t>
            </a:r>
            <a:endParaRPr lang="en-GB" dirty="0" smtClean="0">
              <a:solidFill>
                <a:schemeClr val="bg2"/>
              </a:solidFill>
            </a:endParaRPr>
          </a:p>
          <a:p>
            <a:pPr algn="ctr"/>
            <a:r>
              <a:rPr lang="en-GB" dirty="0" smtClean="0">
                <a:solidFill>
                  <a:schemeClr val="bg2"/>
                </a:solidFill>
              </a:rPr>
              <a:t> </a:t>
            </a:r>
            <a:endParaRPr lang="en-GB" dirty="0">
              <a:solidFill>
                <a:schemeClr val="bg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908720"/>
            <a:ext cx="8229600" cy="1152128"/>
          </a:xfrm>
        </p:spPr>
        <p:txBody>
          <a:bodyPr>
            <a:normAutofit fontScale="90000"/>
          </a:bodyPr>
          <a:lstStyle/>
          <a:p>
            <a:r>
              <a:rPr lang="en-US" dirty="0" smtClean="0"/>
              <a:t> How will performance tables change?</a:t>
            </a:r>
          </a:p>
        </p:txBody>
      </p:sp>
      <p:sp>
        <p:nvSpPr>
          <p:cNvPr id="23555" name="Text Placeholder 2"/>
          <p:cNvSpPr>
            <a:spLocks noGrp="1"/>
          </p:cNvSpPr>
          <p:nvPr>
            <p:ph type="body" sz="quarter" idx="11"/>
          </p:nvPr>
        </p:nvSpPr>
        <p:spPr bwMode="auto">
          <a:xfrm>
            <a:off x="461963" y="2204864"/>
            <a:ext cx="8220075" cy="3600400"/>
          </a:xfrm>
          <a:noFill/>
          <a:ln>
            <a:miter lim="800000"/>
            <a:headEnd/>
            <a:tailEnd/>
          </a:ln>
        </p:spPr>
        <p:txBody>
          <a:bodyPr vert="horz" wrap="square" lIns="91440" tIns="45720" rIns="91440" bIns="45720" numCol="1" anchor="t" anchorCtr="0" compatLnSpc="1">
            <a:prstTxWarp prst="textNoShape">
              <a:avLst/>
            </a:prstTxWarp>
          </a:bodyPr>
          <a:lstStyle/>
          <a:p>
            <a:pPr>
              <a:defRPr/>
            </a:pPr>
            <a:r>
              <a:rPr lang="en-GB" sz="1800" b="1" dirty="0"/>
              <a:t>These changes will affect performance tables from  2014 </a:t>
            </a:r>
            <a:r>
              <a:rPr lang="en-GB" sz="1800" b="1" dirty="0" smtClean="0"/>
              <a:t>onwards</a:t>
            </a:r>
          </a:p>
          <a:p>
            <a:pPr>
              <a:defRPr/>
            </a:pPr>
            <a:endParaRPr lang="en-GB" sz="1800" b="1" dirty="0"/>
          </a:p>
          <a:p>
            <a:pPr>
              <a:defRPr/>
            </a:pPr>
            <a:r>
              <a:rPr lang="en-GB" sz="1800" dirty="0" smtClean="0"/>
              <a:t>From 2014, no qualification can be counted as more than one qualification in the headline measures of performance.</a:t>
            </a:r>
            <a:br>
              <a:rPr lang="en-GB" sz="1800" dirty="0" smtClean="0"/>
            </a:br>
            <a:endParaRPr lang="en-GB" sz="1800" dirty="0" smtClean="0"/>
          </a:p>
          <a:p>
            <a:pPr>
              <a:defRPr/>
            </a:pPr>
            <a:r>
              <a:rPr lang="en-GB" sz="1800" dirty="0" smtClean="0"/>
              <a:t>Dual award GCSEs such as GCSE Science will continue to count as two separate qualifications. </a:t>
            </a:r>
          </a:p>
          <a:p>
            <a:pPr>
              <a:defRPr/>
            </a:pPr>
            <a:endParaRPr lang="en-GB" sz="1800" dirty="0" smtClean="0"/>
          </a:p>
          <a:p>
            <a:pPr>
              <a:defRPr/>
            </a:pPr>
            <a:r>
              <a:rPr lang="en-GB" sz="1800" dirty="0" smtClean="0"/>
              <a:t>Only existing full course GCSEs, established </a:t>
            </a:r>
            <a:r>
              <a:rPr lang="en-GB" sz="1800" dirty="0" err="1" smtClean="0"/>
              <a:t>iGCSEs</a:t>
            </a:r>
            <a:r>
              <a:rPr lang="en-GB" sz="1800" dirty="0" smtClean="0"/>
              <a:t> and AS levels will automatically count. </a:t>
            </a:r>
            <a:br>
              <a:rPr lang="en-GB" sz="1800" dirty="0" smtClean="0"/>
            </a:br>
            <a:endParaRPr lang="en-GB" sz="1800" dirty="0" smtClean="0"/>
          </a:p>
          <a:p>
            <a:pPr marL="0" indent="0">
              <a:buFontTx/>
              <a:buChar char="•"/>
            </a:pPr>
            <a:endParaRPr lang="en-GB" sz="1800" dirty="0" smtClean="0"/>
          </a:p>
          <a:p>
            <a:pPr marL="0" indent="0">
              <a:buFontTx/>
              <a:buChar char="•"/>
            </a:pPr>
            <a:endParaRPr lang="en-GB" sz="1800" dirty="0" smtClean="0"/>
          </a:p>
        </p:txBody>
      </p:sp>
      <p:sp>
        <p:nvSpPr>
          <p:cNvPr id="23556" name="Text Placeholder 3"/>
          <p:cNvSpPr>
            <a:spLocks noGrp="1"/>
          </p:cNvSpPr>
          <p:nvPr>
            <p:ph type="body" sz="quarter" idx="12"/>
          </p:nvPr>
        </p:nvSpPr>
        <p:spPr bwMode="auto">
          <a:xfrm>
            <a:off x="1589088" y="303213"/>
            <a:ext cx="7215187" cy="285750"/>
          </a:xfrm>
          <a:noFill/>
          <a:ln>
            <a:miter lim="800000"/>
            <a:headEnd/>
            <a:tailEnd/>
          </a:ln>
        </p:spPr>
        <p:txBody>
          <a:bodyPr vert="horz" wrap="square" lIns="91440" tIns="45720" rIns="91440" bIns="45720" numCol="1" anchor="t" anchorCtr="0" compatLnSpc="1">
            <a:prstTxWarp prst="textNoShape">
              <a:avLst/>
            </a:prstTxWarp>
          </a:bodyPr>
          <a:lstStyle/>
          <a:p>
            <a:pPr marL="0" indent="0"/>
            <a:r>
              <a:rPr lang="en-US" dirty="0" smtClean="0"/>
              <a:t>Performance tables</a:t>
            </a:r>
          </a:p>
        </p:txBody>
      </p:sp>
      <p:sp>
        <p:nvSpPr>
          <p:cNvPr id="23557" name="Footer Placeholder 4"/>
          <p:cNvSpPr>
            <a:spLocks noGrp="1"/>
          </p:cNvSpPr>
          <p:nvPr>
            <p:ph type="ftr" sz="quarter" idx="13"/>
          </p:nvPr>
        </p:nvSpPr>
        <p:spPr>
          <a:noFill/>
        </p:spPr>
        <p:txBody>
          <a:bodyPr/>
          <a:lstStyle/>
          <a:p>
            <a:r>
              <a:rPr lang="en-GB" smtClean="0"/>
              <a:t>Version 2.0                       	       Copyright © AQA and its licensors. All rights reserved.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879475"/>
            <a:ext cx="8229600" cy="1020763"/>
          </a:xfrm>
        </p:spPr>
        <p:txBody>
          <a:bodyPr>
            <a:noAutofit/>
          </a:bodyPr>
          <a:lstStyle/>
          <a:p>
            <a:r>
              <a:rPr lang="en-GB" sz="3200" dirty="0" smtClean="0"/>
              <a:t> What are the criteria for qualifications to be included in the headline measures? </a:t>
            </a:r>
          </a:p>
        </p:txBody>
      </p:sp>
      <p:sp>
        <p:nvSpPr>
          <p:cNvPr id="24579" name="Text Placeholder 2"/>
          <p:cNvSpPr>
            <a:spLocks noGrp="1"/>
          </p:cNvSpPr>
          <p:nvPr>
            <p:ph type="body" sz="quarter" idx="11"/>
          </p:nvPr>
        </p:nvSpPr>
        <p:spPr bwMode="auto">
          <a:xfrm>
            <a:off x="461963" y="1916832"/>
            <a:ext cx="8220075" cy="4320479"/>
          </a:xfrm>
          <a:noFill/>
          <a:ln>
            <a:miter lim="800000"/>
            <a:headEnd/>
            <a:tailEnd/>
          </a:ln>
        </p:spPr>
        <p:txBody>
          <a:bodyPr vert="horz" wrap="square" lIns="91440" tIns="45720" rIns="91440" bIns="45720" numCol="1" anchor="t" anchorCtr="0" compatLnSpc="1">
            <a:prstTxWarp prst="textNoShape">
              <a:avLst/>
            </a:prstTxWarp>
          </a:bodyPr>
          <a:lstStyle/>
          <a:p>
            <a:pPr>
              <a:defRPr/>
            </a:pPr>
            <a:r>
              <a:rPr lang="en-GB" sz="1800" dirty="0" smtClean="0"/>
              <a:t>They must be at least equivalent in size to a GCSE (120 guided learning hours)</a:t>
            </a:r>
          </a:p>
          <a:p>
            <a:pPr>
              <a:defRPr/>
            </a:pPr>
            <a:r>
              <a:rPr lang="en-GB" sz="1800" dirty="0" smtClean="0"/>
              <a:t>They must use a grading system (i.e. cannot be pass/fail only)</a:t>
            </a:r>
          </a:p>
          <a:p>
            <a:pPr>
              <a:defRPr/>
            </a:pPr>
            <a:r>
              <a:rPr lang="en-GB" sz="1800" dirty="0" smtClean="0"/>
              <a:t>They must include both synoptic and external assessment</a:t>
            </a:r>
          </a:p>
          <a:p>
            <a:pPr>
              <a:defRPr/>
            </a:pPr>
            <a:r>
              <a:rPr lang="en-GB" sz="1800" dirty="0" smtClean="0"/>
              <a:t>They must lead to progression to study at a higher level in the same field or more broadly</a:t>
            </a:r>
          </a:p>
          <a:p>
            <a:pPr>
              <a:defRPr/>
            </a:pPr>
            <a:r>
              <a:rPr lang="en-GB" sz="1800" dirty="0" smtClean="0"/>
              <a:t>They must have a proven track record although new qualifications may be able to demonstrate this at a later date</a:t>
            </a:r>
          </a:p>
          <a:p>
            <a:pPr>
              <a:defRPr/>
            </a:pPr>
            <a:r>
              <a:rPr lang="en-GB" sz="1800" dirty="0" smtClean="0"/>
              <a:t>Content covered must be appropriate</a:t>
            </a:r>
          </a:p>
          <a:p>
            <a:pPr marL="0" indent="0">
              <a:buFontTx/>
              <a:buNone/>
            </a:pPr>
            <a:endParaRPr lang="en-GB" sz="1800" dirty="0" smtClean="0"/>
          </a:p>
          <a:p>
            <a:pPr marL="0" indent="0">
              <a:buFontTx/>
              <a:buNone/>
            </a:pPr>
            <a:r>
              <a:rPr lang="en-GB" sz="1800" dirty="0" smtClean="0"/>
              <a:t>The response makes clear that schools may offer qualifications that do not meet the above criteria and that performance in all qualifications will be reported. However, qualifications that do not meet the above criteria cannot be counted in headline measures. </a:t>
            </a:r>
          </a:p>
        </p:txBody>
      </p:sp>
      <p:sp>
        <p:nvSpPr>
          <p:cNvPr id="24580" name="Text Placeholder 3"/>
          <p:cNvSpPr>
            <a:spLocks noGrp="1"/>
          </p:cNvSpPr>
          <p:nvPr>
            <p:ph type="body" sz="quarter" idx="12"/>
          </p:nvPr>
        </p:nvSpPr>
        <p:spPr bwMode="auto">
          <a:xfrm>
            <a:off x="1589088" y="303213"/>
            <a:ext cx="7215187" cy="285750"/>
          </a:xfrm>
          <a:noFill/>
          <a:ln>
            <a:miter lim="800000"/>
            <a:headEnd/>
            <a:tailEnd/>
          </a:ln>
        </p:spPr>
        <p:txBody>
          <a:bodyPr vert="horz" wrap="square" lIns="91440" tIns="45720" rIns="91440" bIns="45720" numCol="1" anchor="t" anchorCtr="0" compatLnSpc="1">
            <a:prstTxWarp prst="textNoShape">
              <a:avLst/>
            </a:prstTxWarp>
          </a:bodyPr>
          <a:lstStyle/>
          <a:p>
            <a:pPr marL="0" indent="0"/>
            <a:r>
              <a:rPr lang="en-US" dirty="0" smtClean="0"/>
              <a:t>Performance tables</a:t>
            </a:r>
          </a:p>
          <a:p>
            <a:pPr marL="0" indent="0"/>
            <a:endParaRPr lang="en-US" dirty="0" smtClean="0"/>
          </a:p>
        </p:txBody>
      </p:sp>
      <p:sp>
        <p:nvSpPr>
          <p:cNvPr id="24581" name="Footer Placeholder 4"/>
          <p:cNvSpPr>
            <a:spLocks noGrp="1"/>
          </p:cNvSpPr>
          <p:nvPr>
            <p:ph type="ftr" sz="quarter" idx="4294967295"/>
          </p:nvPr>
        </p:nvSpPr>
        <p:spPr>
          <a:xfrm>
            <a:off x="355600" y="6405563"/>
            <a:ext cx="8432800" cy="288925"/>
          </a:xfrm>
          <a:prstGeom prst="rect">
            <a:avLst/>
          </a:prstGeom>
          <a:noFill/>
        </p:spPr>
        <p:txBody>
          <a:bodyPr/>
          <a:lstStyle/>
          <a:p>
            <a:r>
              <a:rPr lang="en-GB" dirty="0" smtClean="0"/>
              <a:t>Version 2.0                       	       Copyright © AQA and its licensors. All rights reserved.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864096"/>
          </a:xfrm>
        </p:spPr>
        <p:txBody>
          <a:bodyPr>
            <a:normAutofit/>
          </a:bodyPr>
          <a:lstStyle/>
          <a:p>
            <a:r>
              <a:rPr lang="en-GB" sz="3600" dirty="0" smtClean="0"/>
              <a:t>Influence of </a:t>
            </a:r>
            <a:r>
              <a:rPr lang="en-GB" sz="3600" dirty="0" smtClean="0"/>
              <a:t>the </a:t>
            </a:r>
            <a:r>
              <a:rPr lang="en-GB" sz="3600" dirty="0" err="1" smtClean="0"/>
              <a:t>EBacc</a:t>
            </a:r>
            <a:r>
              <a:rPr lang="en-GB" sz="3600" dirty="0" smtClean="0"/>
              <a:t>?</a:t>
            </a:r>
            <a:endParaRPr lang="en-GB" sz="3600" dirty="0"/>
          </a:p>
        </p:txBody>
      </p:sp>
      <p:sp>
        <p:nvSpPr>
          <p:cNvPr id="3" name="Footer Placeholder 2"/>
          <p:cNvSpPr>
            <a:spLocks noGrp="1"/>
          </p:cNvSpPr>
          <p:nvPr>
            <p:ph type="ftr" sz="quarter" idx="4294967295"/>
          </p:nvPr>
        </p:nvSpPr>
        <p:spPr>
          <a:xfrm>
            <a:off x="355107" y="6405563"/>
            <a:ext cx="8433788" cy="288925"/>
          </a:xfrm>
          <a:prstGeom prst="rect">
            <a:avLst/>
          </a:prstGeom>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a:xfrm>
            <a:off x="461639" y="1844824"/>
            <a:ext cx="8220722" cy="4298802"/>
          </a:xfrm>
        </p:spPr>
        <p:txBody>
          <a:bodyPr/>
          <a:lstStyle/>
          <a:p>
            <a:r>
              <a:rPr lang="en-GB" dirty="0" smtClean="0"/>
              <a:t>Research published last year showed the impact the </a:t>
            </a:r>
            <a:r>
              <a:rPr lang="en-GB" dirty="0" err="1" smtClean="0"/>
              <a:t>EBacc</a:t>
            </a:r>
            <a:r>
              <a:rPr lang="en-GB" dirty="0" smtClean="0"/>
              <a:t> is having on future GCSE choices.  Since its introduction, 47 per cent of pupils taking GCSEs in 2013 are now studying a combination of </a:t>
            </a:r>
            <a:r>
              <a:rPr lang="en-GB" dirty="0" err="1" smtClean="0"/>
              <a:t>EBacc</a:t>
            </a:r>
            <a:r>
              <a:rPr lang="en-GB" dirty="0" smtClean="0"/>
              <a:t> subjects – English, maths, a language, history or geography, and two sciences.</a:t>
            </a:r>
          </a:p>
          <a:p>
            <a:r>
              <a:rPr lang="en-GB" dirty="0" smtClean="0"/>
              <a:t>In 2011, 22 per cent of pupils were entered for the </a:t>
            </a:r>
            <a:r>
              <a:rPr lang="en-GB" dirty="0" err="1" smtClean="0"/>
              <a:t>EBacc</a:t>
            </a:r>
            <a:r>
              <a:rPr lang="en-GB" dirty="0" smtClean="0"/>
              <a:t> in state-funded schools.</a:t>
            </a:r>
          </a:p>
          <a:p>
            <a:r>
              <a:rPr lang="en-GB" dirty="0" smtClean="0"/>
              <a:t>Schools are not entering as many boys as girls for the </a:t>
            </a:r>
            <a:r>
              <a:rPr lang="en-GB" dirty="0" err="1" smtClean="0"/>
              <a:t>EBacc</a:t>
            </a:r>
            <a:r>
              <a:rPr lang="en-GB" dirty="0" smtClean="0"/>
              <a:t>.  In 2011, almost one in four girls (23.9 per cent) were entered for the </a:t>
            </a:r>
            <a:r>
              <a:rPr lang="en-GB" dirty="0" err="1" smtClean="0"/>
              <a:t>EBacc</a:t>
            </a:r>
            <a:r>
              <a:rPr lang="en-GB" dirty="0" smtClean="0"/>
              <a:t> subjects, compared to under one in five boys (19.4 per cent).</a:t>
            </a:r>
            <a:endParaRPr lang="en-GB" dirty="0"/>
          </a:p>
        </p:txBody>
      </p:sp>
      <p:sp>
        <p:nvSpPr>
          <p:cNvPr id="5" name="Text Placeholder 4"/>
          <p:cNvSpPr>
            <a:spLocks noGrp="1"/>
          </p:cNvSpPr>
          <p:nvPr>
            <p:ph type="body" sz="quarter" idx="12"/>
          </p:nvPr>
        </p:nvSpPr>
        <p:spPr/>
        <p:txBody>
          <a:bodyPr/>
          <a:lstStyle/>
          <a:p>
            <a:r>
              <a:rPr lang="en-GB" dirty="0" smtClean="0"/>
              <a:t>Key opinion leaders - March 2012</a:t>
            </a:r>
          </a:p>
          <a:p>
            <a:endParaRPr lang="en-GB"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864096"/>
          </a:xfrm>
        </p:spPr>
        <p:txBody>
          <a:bodyPr>
            <a:normAutofit/>
          </a:bodyPr>
          <a:lstStyle/>
          <a:p>
            <a:r>
              <a:rPr lang="en-GB" sz="3600" dirty="0" smtClean="0"/>
              <a:t>National Curriculum Review</a:t>
            </a:r>
            <a:endParaRPr lang="en-GB" sz="3600" dirty="0"/>
          </a:p>
        </p:txBody>
      </p:sp>
      <p:sp>
        <p:nvSpPr>
          <p:cNvPr id="3" name="Footer Placeholder 2"/>
          <p:cNvSpPr>
            <a:spLocks noGrp="1"/>
          </p:cNvSpPr>
          <p:nvPr>
            <p:ph type="ftr" sz="quarter" idx="4294967295"/>
          </p:nvPr>
        </p:nvSpPr>
        <p:spPr>
          <a:xfrm>
            <a:off x="355107" y="6405563"/>
            <a:ext cx="8433788" cy="288925"/>
          </a:xfrm>
          <a:prstGeom prst="rect">
            <a:avLst/>
          </a:prstGeom>
        </p:spPr>
        <p:txBody>
          <a:bodyPr/>
          <a:lstStyle/>
          <a:p>
            <a:pPr>
              <a:tabLst>
                <a:tab pos="8256588" algn="r"/>
              </a:tabLst>
            </a:pPr>
            <a:r>
              <a:rPr lang="en-GB" dirty="0" smtClean="0"/>
              <a:t>Version 2.0                       	       Copyright © AQA and its licensors. All rights reserved.</a:t>
            </a:r>
            <a:endParaRPr lang="en-GB" dirty="0"/>
          </a:p>
        </p:txBody>
      </p:sp>
      <p:sp>
        <p:nvSpPr>
          <p:cNvPr id="4" name="Text Placeholder 3"/>
          <p:cNvSpPr>
            <a:spLocks noGrp="1"/>
          </p:cNvSpPr>
          <p:nvPr>
            <p:ph type="body" sz="quarter" idx="11"/>
          </p:nvPr>
        </p:nvSpPr>
        <p:spPr>
          <a:xfrm>
            <a:off x="461639" y="1916832"/>
            <a:ext cx="8220722" cy="4226794"/>
          </a:xfrm>
        </p:spPr>
        <p:txBody>
          <a:bodyPr/>
          <a:lstStyle/>
          <a:p>
            <a:r>
              <a:rPr lang="en-GB" sz="2400" dirty="0" smtClean="0"/>
              <a:t>Interim report Dec 2011:</a:t>
            </a:r>
          </a:p>
          <a:p>
            <a:pPr>
              <a:buNone/>
            </a:pPr>
            <a:r>
              <a:rPr lang="en-GB" sz="2400" dirty="0" smtClean="0">
                <a:hlinkClick r:id="rId2"/>
              </a:rPr>
              <a:t>https://www.education.gov.uk/publications/standard/publicationDetail/Page1/DFE-00135-2011</a:t>
            </a:r>
            <a:endParaRPr lang="en-GB" sz="2400" dirty="0" smtClean="0"/>
          </a:p>
          <a:p>
            <a:pPr marL="711200" indent="-347663">
              <a:buFont typeface="Arial" pitchFamily="34" charset="0"/>
              <a:buChar char="−"/>
            </a:pPr>
            <a:r>
              <a:rPr lang="en-GB" dirty="0" smtClean="0"/>
              <a:t>Core, Foundation and Basic subjects</a:t>
            </a:r>
          </a:p>
          <a:p>
            <a:pPr marL="711200" indent="-347663">
              <a:buFont typeface="Arial" pitchFamily="34" charset="0"/>
              <a:buChar char="−"/>
            </a:pPr>
            <a:r>
              <a:rPr lang="en-GB" dirty="0" smtClean="0"/>
              <a:t>More breadth at KS4, reclassify D&amp;T, Citizenship and ICT to ‘basic’ curriculum</a:t>
            </a:r>
          </a:p>
          <a:p>
            <a:pPr marL="711200" indent="-347663">
              <a:buFont typeface="Arial" pitchFamily="34" charset="0"/>
              <a:buChar char="−"/>
            </a:pPr>
            <a:r>
              <a:rPr lang="en-GB" dirty="0" smtClean="0"/>
              <a:t>Revised approach to Programmes of Study (what should be taught) and attainment targets (the standard expected)</a:t>
            </a:r>
          </a:p>
          <a:p>
            <a:pPr marL="711200" indent="-347663">
              <a:buFont typeface="Arial" pitchFamily="34" charset="0"/>
              <a:buChar char="−"/>
            </a:pPr>
            <a:r>
              <a:rPr lang="en-GB" dirty="0" smtClean="0"/>
              <a:t>Ambition to have greater clarity (influenced by Hirsh &amp; Massachusetts), remove level descriptors </a:t>
            </a:r>
          </a:p>
          <a:p>
            <a:pPr marL="711200" indent="-347663">
              <a:buFont typeface="Arial" pitchFamily="34" charset="0"/>
              <a:buChar char="−"/>
            </a:pPr>
            <a:r>
              <a:rPr lang="en-GB" dirty="0" smtClean="0"/>
              <a:t>Possible changes to length of KS3 and KS4</a:t>
            </a:r>
          </a:p>
        </p:txBody>
      </p:sp>
      <p:sp>
        <p:nvSpPr>
          <p:cNvPr id="5" name="Text Placeholder 4"/>
          <p:cNvSpPr>
            <a:spLocks noGrp="1"/>
          </p:cNvSpPr>
          <p:nvPr>
            <p:ph type="body" sz="quarter" idx="12"/>
          </p:nvPr>
        </p:nvSpPr>
        <p:spPr/>
        <p:txBody>
          <a:bodyPr/>
          <a:lstStyle/>
          <a:p>
            <a:r>
              <a:rPr lang="en-GB" dirty="0" smtClean="0"/>
              <a:t>Key opinion leaders - March 2012</a:t>
            </a:r>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1080120"/>
          </a:xfrm>
        </p:spPr>
        <p:txBody>
          <a:bodyPr>
            <a:noAutofit/>
          </a:bodyPr>
          <a:lstStyle/>
          <a:p>
            <a:r>
              <a:rPr lang="en-GB" sz="2800" dirty="0" smtClean="0"/>
              <a:t>Future GCSE </a:t>
            </a:r>
            <a:r>
              <a:rPr lang="en-GB" sz="2800" dirty="0" smtClean="0"/>
              <a:t>reform and mathematics</a:t>
            </a:r>
            <a:br>
              <a:rPr lang="en-GB" sz="2800" dirty="0" smtClean="0"/>
            </a:br>
            <a:r>
              <a:rPr lang="en-GB" sz="2800" dirty="0" smtClean="0"/>
              <a:t>(slide taken from </a:t>
            </a:r>
            <a:r>
              <a:rPr lang="en-GB" sz="2800" dirty="0" err="1" smtClean="0"/>
              <a:t>DfE</a:t>
            </a:r>
            <a:r>
              <a:rPr lang="en-GB" sz="2800" dirty="0" smtClean="0"/>
              <a:t>)</a:t>
            </a:r>
            <a:endParaRPr lang="en-GB" sz="28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a:xfrm>
            <a:off x="461639" y="2204864"/>
            <a:ext cx="8220722" cy="3938762"/>
          </a:xfrm>
        </p:spPr>
        <p:txBody>
          <a:bodyPr/>
          <a:lstStyle/>
          <a:p>
            <a:pPr>
              <a:buFont typeface="Arial" pitchFamily="34" charset="0"/>
              <a:buChar char="•"/>
            </a:pPr>
            <a:r>
              <a:rPr lang="en-GB" dirty="0" smtClean="0"/>
              <a:t>Addressing broad employer concerns on the levels of literacy and </a:t>
            </a:r>
            <a:r>
              <a:rPr lang="en-GB" dirty="0" err="1" smtClean="0"/>
              <a:t>numeracy</a:t>
            </a:r>
            <a:r>
              <a:rPr lang="en-GB" dirty="0" smtClean="0"/>
              <a:t> attained by students who have completed GCSE.</a:t>
            </a:r>
          </a:p>
          <a:p>
            <a:pPr>
              <a:buFont typeface="Arial" pitchFamily="34" charset="0"/>
              <a:buChar char="•"/>
            </a:pPr>
            <a:r>
              <a:rPr lang="en-GB" dirty="0" smtClean="0"/>
              <a:t>Employers to have faith that students who have achieved a good grade at GCSE maths are indeed numerate and are ready to use these skills effectively.</a:t>
            </a:r>
          </a:p>
          <a:p>
            <a:pPr>
              <a:buFont typeface="Arial" pitchFamily="34" charset="0"/>
              <a:buChar char="•"/>
            </a:pPr>
            <a:r>
              <a:rPr lang="en-GB" dirty="0" smtClean="0"/>
              <a:t>Secretary of State thinks we should set new goal so that the majority of students are studying mathematics to 18 within a decade.</a:t>
            </a:r>
          </a:p>
          <a:p>
            <a:pPr>
              <a:buFont typeface="Arial" pitchFamily="34" charset="0"/>
              <a:buChar char="•"/>
            </a:pPr>
            <a:r>
              <a:rPr lang="en-GB" dirty="0" smtClean="0"/>
              <a:t>Learning from the GCSE linked pair as a key part of future reform of GCSE mathematics.</a:t>
            </a:r>
            <a:endParaRPr lang="en-GB" dirty="0"/>
          </a:p>
        </p:txBody>
      </p:sp>
      <p:sp>
        <p:nvSpPr>
          <p:cNvPr id="5" name="Text Placeholder 4"/>
          <p:cNvSpPr>
            <a:spLocks noGrp="1"/>
          </p:cNvSpPr>
          <p:nvPr>
            <p:ph type="body" sz="quarter" idx="12"/>
          </p:nvPr>
        </p:nvSpPr>
        <p:spPr/>
        <p:txBody>
          <a:bodyPr/>
          <a:lstStyle/>
          <a:p>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6712"/>
            <a:ext cx="8229600" cy="864096"/>
          </a:xfrm>
        </p:spPr>
        <p:txBody>
          <a:bodyPr>
            <a:normAutofit fontScale="90000"/>
          </a:bodyPr>
          <a:lstStyle/>
          <a:p>
            <a:r>
              <a:rPr lang="en-GB" dirty="0" smtClean="0"/>
              <a:t>A level changes – coming soon</a:t>
            </a:r>
            <a:endParaRPr lang="en-GB" dirty="0"/>
          </a:p>
        </p:txBody>
      </p:sp>
      <p:sp>
        <p:nvSpPr>
          <p:cNvPr id="3" name="Footer Placeholder 2"/>
          <p:cNvSpPr>
            <a:spLocks noGrp="1"/>
          </p:cNvSpPr>
          <p:nvPr>
            <p:ph type="ftr" sz="quarter" idx="4294967295"/>
          </p:nvPr>
        </p:nvSpPr>
        <p:spPr>
          <a:xfrm>
            <a:off x="355107" y="6405563"/>
            <a:ext cx="8433788" cy="288925"/>
          </a:xfrm>
          <a:prstGeom prst="rect">
            <a:avLst/>
          </a:prstGeom>
        </p:spPr>
        <p:txBody>
          <a:bodyPr/>
          <a:lstStyle/>
          <a:p>
            <a:pPr>
              <a:tabLst>
                <a:tab pos="8256588" algn="r"/>
              </a:tabLst>
            </a:pPr>
            <a:r>
              <a:rPr lang="en-GB" dirty="0" smtClean="0"/>
              <a:t>Version 2.0                       	       Copyright © AQA and its licensors. All rights reserved.</a:t>
            </a:r>
            <a:endParaRPr lang="en-GB" dirty="0"/>
          </a:p>
        </p:txBody>
      </p:sp>
      <p:sp>
        <p:nvSpPr>
          <p:cNvPr id="4" name="Text Placeholder 3"/>
          <p:cNvSpPr>
            <a:spLocks noGrp="1"/>
          </p:cNvSpPr>
          <p:nvPr>
            <p:ph type="body" sz="quarter" idx="11"/>
          </p:nvPr>
        </p:nvSpPr>
        <p:spPr>
          <a:xfrm>
            <a:off x="461639" y="1916832"/>
            <a:ext cx="8220722" cy="4226794"/>
          </a:xfrm>
        </p:spPr>
        <p:txBody>
          <a:bodyPr/>
          <a:lstStyle/>
          <a:p>
            <a:r>
              <a:rPr lang="en-GB" dirty="0" smtClean="0"/>
              <a:t>Complete review of A level content and assessment?</a:t>
            </a:r>
          </a:p>
          <a:p>
            <a:r>
              <a:rPr lang="en-GB" dirty="0" smtClean="0"/>
              <a:t>Putting universities in charge of A level re-development?</a:t>
            </a:r>
          </a:p>
          <a:p>
            <a:r>
              <a:rPr lang="en-GB" dirty="0" smtClean="0"/>
              <a:t>Having one awarding body or one university responsible for each subject?</a:t>
            </a:r>
          </a:p>
          <a:p>
            <a:r>
              <a:rPr lang="en-GB" dirty="0" smtClean="0"/>
              <a:t>Abolishing re-sits?</a:t>
            </a:r>
          </a:p>
          <a:p>
            <a:r>
              <a:rPr lang="en-GB" dirty="0" smtClean="0"/>
              <a:t>Abandoning January sessions?</a:t>
            </a:r>
          </a:p>
          <a:p>
            <a:r>
              <a:rPr lang="en-GB" dirty="0" smtClean="0"/>
              <a:t>Future of AS levels?</a:t>
            </a:r>
          </a:p>
          <a:p>
            <a:r>
              <a:rPr lang="en-GB" dirty="0" smtClean="0"/>
              <a:t>Linear A levels?</a:t>
            </a:r>
          </a:p>
          <a:p>
            <a:r>
              <a:rPr lang="en-GB" dirty="0" smtClean="0"/>
              <a:t>For first teaching in Sept 2014?</a:t>
            </a:r>
            <a:endParaRPr lang="en-GB" dirty="0"/>
          </a:p>
        </p:txBody>
      </p:sp>
      <p:sp>
        <p:nvSpPr>
          <p:cNvPr id="5" name="Text Placeholder 4"/>
          <p:cNvSpPr>
            <a:spLocks noGrp="1"/>
          </p:cNvSpPr>
          <p:nvPr>
            <p:ph type="body" sz="quarter" idx="12"/>
          </p:nvPr>
        </p:nvSpPr>
        <p:spPr/>
        <p:txBody>
          <a:bodyPr/>
          <a:lstStyle/>
          <a:p>
            <a:r>
              <a:rPr lang="en-GB" dirty="0" smtClean="0"/>
              <a:t>Key opinion leaders - March 2012</a:t>
            </a:r>
          </a:p>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8680"/>
            <a:ext cx="8229600" cy="1020932"/>
          </a:xfrm>
        </p:spPr>
        <p:txBody>
          <a:bodyPr/>
          <a:lstStyle/>
          <a:p>
            <a:r>
              <a:rPr lang="en-GB" dirty="0" smtClean="0"/>
              <a:t>The AQA Mathematics Suite</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5" name="Text Placeholder 4"/>
          <p:cNvSpPr>
            <a:spLocks noGrp="1"/>
          </p:cNvSpPr>
          <p:nvPr>
            <p:ph type="body" sz="quarter" idx="12"/>
          </p:nvPr>
        </p:nvSpPr>
        <p:spPr/>
        <p:txBody>
          <a:bodyPr/>
          <a:lstStyle/>
          <a:p>
            <a:r>
              <a:rPr lang="en-GB" dirty="0" smtClean="0"/>
              <a:t>AQA Mathematics Suite</a:t>
            </a:r>
            <a:endParaRPr lang="en-GB" dirty="0"/>
          </a:p>
        </p:txBody>
      </p:sp>
      <p:sp>
        <p:nvSpPr>
          <p:cNvPr id="6" name="TextBox 5"/>
          <p:cNvSpPr txBox="1"/>
          <p:nvPr/>
        </p:nvSpPr>
        <p:spPr>
          <a:xfrm>
            <a:off x="395536" y="2492896"/>
            <a:ext cx="288032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Entry Level Functional Skills E3</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39552" y="4437112"/>
            <a:ext cx="288032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Entry Level Functional Skills E2</a:t>
            </a:r>
          </a:p>
        </p:txBody>
      </p:sp>
      <p:sp>
        <p:nvSpPr>
          <p:cNvPr id="8" name="TextBox 7"/>
          <p:cNvSpPr txBox="1"/>
          <p:nvPr/>
        </p:nvSpPr>
        <p:spPr>
          <a:xfrm>
            <a:off x="5436096" y="4941168"/>
            <a:ext cx="288032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Entry Level Functional</a:t>
            </a:r>
            <a:r>
              <a:rPr kumimoji="0" lang="en-GB" sz="3200" b="1" i="0" u="none" strike="noStrike" kern="0" cap="none" spc="0" normalizeH="0" noProof="0" dirty="0" smtClean="0">
                <a:ln>
                  <a:noFill/>
                </a:ln>
                <a:solidFill>
                  <a:srgbClr val="115190"/>
                </a:solidFill>
                <a:effectLst/>
                <a:uLnTx/>
                <a:uFillTx/>
                <a:latin typeface="+mj-lt"/>
                <a:ea typeface="+mj-ea"/>
                <a:cs typeface="+mj-cs"/>
              </a:rPr>
              <a:t> Skills E1</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9" name="TextBox 8"/>
          <p:cNvSpPr txBox="1"/>
          <p:nvPr/>
        </p:nvSpPr>
        <p:spPr>
          <a:xfrm>
            <a:off x="179512" y="3501008"/>
            <a:ext cx="288032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Entry Level E3</a:t>
            </a:r>
          </a:p>
        </p:txBody>
      </p:sp>
      <p:sp>
        <p:nvSpPr>
          <p:cNvPr id="10" name="TextBox 9"/>
          <p:cNvSpPr txBox="1"/>
          <p:nvPr/>
        </p:nvSpPr>
        <p:spPr>
          <a:xfrm>
            <a:off x="6084168" y="3212976"/>
            <a:ext cx="288032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Entry Level E2</a:t>
            </a:r>
          </a:p>
        </p:txBody>
      </p:sp>
      <p:sp>
        <p:nvSpPr>
          <p:cNvPr id="11" name="TextBox 10"/>
          <p:cNvSpPr txBox="1"/>
          <p:nvPr/>
        </p:nvSpPr>
        <p:spPr>
          <a:xfrm>
            <a:off x="827584" y="5301208"/>
            <a:ext cx="288032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Entry Level E1</a:t>
            </a:r>
          </a:p>
        </p:txBody>
      </p:sp>
      <p:sp>
        <p:nvSpPr>
          <p:cNvPr id="12" name="TextBox 11"/>
          <p:cNvSpPr txBox="1"/>
          <p:nvPr/>
        </p:nvSpPr>
        <p:spPr>
          <a:xfrm>
            <a:off x="4427984" y="1628800"/>
            <a:ext cx="2880320" cy="432048"/>
          </a:xfrm>
          <a:prstGeom prst="rect">
            <a:avLst/>
          </a:prstGeom>
        </p:spPr>
        <p:txBody>
          <a:bodyPr vert="horz" wrap="square" lIns="91440" tIns="45720" rIns="91440" bIns="45720" rtlCol="0" anchor="ctr">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Functional</a:t>
            </a:r>
            <a:r>
              <a:rPr kumimoji="0" lang="en-GB" sz="3200" b="1" i="0" u="none" strike="noStrike" kern="0" cap="none" spc="0" normalizeH="0" noProof="0" dirty="0" smtClean="0">
                <a:ln>
                  <a:noFill/>
                </a:ln>
                <a:solidFill>
                  <a:srgbClr val="115190"/>
                </a:solidFill>
                <a:effectLst/>
                <a:uLnTx/>
                <a:uFillTx/>
                <a:latin typeface="+mj-lt"/>
                <a:ea typeface="+mj-ea"/>
                <a:cs typeface="+mj-cs"/>
              </a:rPr>
              <a:t> Skills L1</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3" name="TextBox 12"/>
          <p:cNvSpPr txBox="1"/>
          <p:nvPr/>
        </p:nvSpPr>
        <p:spPr>
          <a:xfrm>
            <a:off x="2915816" y="4005064"/>
            <a:ext cx="2880320" cy="432048"/>
          </a:xfrm>
          <a:prstGeom prst="rect">
            <a:avLst/>
          </a:prstGeom>
        </p:spPr>
        <p:txBody>
          <a:bodyPr vert="horz" wrap="square" lIns="91440" tIns="45720" rIns="91440" bIns="45720" rtlCol="0" anchor="ctr">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Functional Skills L2</a:t>
            </a:r>
          </a:p>
        </p:txBody>
      </p:sp>
      <p:sp>
        <p:nvSpPr>
          <p:cNvPr id="14" name="TextBox 13"/>
          <p:cNvSpPr txBox="1"/>
          <p:nvPr/>
        </p:nvSpPr>
        <p:spPr>
          <a:xfrm>
            <a:off x="3419872" y="5445224"/>
            <a:ext cx="308796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Free Standing</a:t>
            </a:r>
            <a:r>
              <a:rPr kumimoji="0" lang="en-GB" sz="3200" b="1" i="0" u="none" strike="noStrike" kern="0" cap="none" spc="0" normalizeH="0" noProof="0" dirty="0" smtClean="0">
                <a:ln>
                  <a:noFill/>
                </a:ln>
                <a:solidFill>
                  <a:srgbClr val="115190"/>
                </a:solidFill>
                <a:effectLst/>
                <a:uLnTx/>
                <a:uFillTx/>
                <a:latin typeface="+mj-lt"/>
                <a:ea typeface="+mj-ea"/>
                <a:cs typeface="+mj-cs"/>
              </a:rPr>
              <a:t> Maths Qualification 2</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5" name="TextBox 14"/>
          <p:cNvSpPr txBox="1"/>
          <p:nvPr/>
        </p:nvSpPr>
        <p:spPr>
          <a:xfrm>
            <a:off x="5796136" y="3717032"/>
            <a:ext cx="308796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Free Standing</a:t>
            </a:r>
            <a:r>
              <a:rPr kumimoji="0" lang="en-GB" sz="3200" b="1" i="0" u="none" strike="noStrike" kern="0" cap="none" spc="0" normalizeH="0" noProof="0" dirty="0" smtClean="0">
                <a:ln>
                  <a:noFill/>
                </a:ln>
                <a:solidFill>
                  <a:srgbClr val="115190"/>
                </a:solidFill>
                <a:effectLst/>
                <a:uLnTx/>
                <a:uFillTx/>
                <a:latin typeface="+mj-lt"/>
                <a:ea typeface="+mj-ea"/>
                <a:cs typeface="+mj-cs"/>
              </a:rPr>
              <a:t> Maths Qualification 1</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6" name="TextBox 15"/>
          <p:cNvSpPr txBox="1"/>
          <p:nvPr/>
        </p:nvSpPr>
        <p:spPr>
          <a:xfrm>
            <a:off x="179512" y="1988840"/>
            <a:ext cx="3087960" cy="432048"/>
          </a:xfrm>
          <a:prstGeom prst="rect">
            <a:avLst/>
          </a:prstGeom>
        </p:spPr>
        <p:txBody>
          <a:bodyPr vert="horz" wrap="square" lIns="91440" tIns="45720" rIns="91440" bIns="45720" rtlCol="0" anchor="ctr">
            <a:normAutofit fontScale="4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Free Standing</a:t>
            </a:r>
            <a:r>
              <a:rPr kumimoji="0" lang="en-GB" sz="3200" b="1" i="0" u="none" strike="noStrike" kern="0" cap="none" spc="0" normalizeH="0" noProof="0" dirty="0" smtClean="0">
                <a:ln>
                  <a:noFill/>
                </a:ln>
                <a:solidFill>
                  <a:srgbClr val="115190"/>
                </a:solidFill>
                <a:effectLst/>
                <a:uLnTx/>
                <a:uFillTx/>
                <a:latin typeface="+mj-lt"/>
                <a:ea typeface="+mj-ea"/>
                <a:cs typeface="+mj-cs"/>
              </a:rPr>
              <a:t> Maths Qualification 3</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7" name="TextBox 16"/>
          <p:cNvSpPr txBox="1"/>
          <p:nvPr/>
        </p:nvSpPr>
        <p:spPr>
          <a:xfrm>
            <a:off x="2627784" y="2996952"/>
            <a:ext cx="3087960" cy="432048"/>
          </a:xfrm>
          <a:prstGeom prst="rect">
            <a:avLst/>
          </a:prstGeom>
        </p:spPr>
        <p:txBody>
          <a:bodyPr vert="horz" wrap="square" lIns="91440" tIns="45720" rIns="91440" bIns="45720" rtlCol="0" anchor="ctr">
            <a:normAutofit fontScale="5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Certificate</a:t>
            </a:r>
            <a:r>
              <a:rPr kumimoji="0" lang="en-GB" sz="3200" b="1" i="0" u="none" strike="noStrike" kern="0" cap="none" spc="0" normalizeH="0" noProof="0" dirty="0" smtClean="0">
                <a:ln>
                  <a:noFill/>
                </a:ln>
                <a:solidFill>
                  <a:srgbClr val="115190"/>
                </a:solidFill>
                <a:effectLst/>
                <a:uLnTx/>
                <a:uFillTx/>
                <a:latin typeface="+mj-lt"/>
                <a:ea typeface="+mj-ea"/>
                <a:cs typeface="+mj-cs"/>
              </a:rPr>
              <a:t> in Use of Maths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8" name="TextBox 17"/>
          <p:cNvSpPr txBox="1"/>
          <p:nvPr/>
        </p:nvSpPr>
        <p:spPr>
          <a:xfrm>
            <a:off x="6056040" y="2276872"/>
            <a:ext cx="308796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AS Use of Maths </a:t>
            </a:r>
          </a:p>
        </p:txBody>
      </p:sp>
      <p:sp>
        <p:nvSpPr>
          <p:cNvPr id="19" name="TextBox 18"/>
          <p:cNvSpPr txBox="1"/>
          <p:nvPr/>
        </p:nvSpPr>
        <p:spPr>
          <a:xfrm>
            <a:off x="6056040" y="4293096"/>
            <a:ext cx="308796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AS Maths</a:t>
            </a:r>
          </a:p>
        </p:txBody>
      </p:sp>
      <p:sp>
        <p:nvSpPr>
          <p:cNvPr id="20" name="TextBox 19"/>
          <p:cNvSpPr txBox="1"/>
          <p:nvPr/>
        </p:nvSpPr>
        <p:spPr>
          <a:xfrm>
            <a:off x="3203848" y="4653136"/>
            <a:ext cx="308796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A2 Maths</a:t>
            </a:r>
          </a:p>
        </p:txBody>
      </p:sp>
      <p:sp>
        <p:nvSpPr>
          <p:cNvPr id="21" name="TextBox 20"/>
          <p:cNvSpPr txBox="1"/>
          <p:nvPr/>
        </p:nvSpPr>
        <p:spPr>
          <a:xfrm>
            <a:off x="2771800" y="3429000"/>
            <a:ext cx="308796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AS Further</a:t>
            </a:r>
            <a:r>
              <a:rPr kumimoji="0" lang="en-GB" sz="3200" b="1" i="0" u="none" strike="noStrike" kern="0" cap="none" spc="0" normalizeH="0" noProof="0" dirty="0" smtClean="0">
                <a:ln>
                  <a:noFill/>
                </a:ln>
                <a:solidFill>
                  <a:srgbClr val="115190"/>
                </a:solidFill>
                <a:effectLst/>
                <a:uLnTx/>
                <a:uFillTx/>
                <a:latin typeface="+mj-lt"/>
                <a:ea typeface="+mj-ea"/>
                <a:cs typeface="+mj-cs"/>
              </a:rPr>
              <a:t> Maths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3" name="TextBox 22"/>
          <p:cNvSpPr txBox="1"/>
          <p:nvPr/>
        </p:nvSpPr>
        <p:spPr>
          <a:xfrm>
            <a:off x="251520" y="5877272"/>
            <a:ext cx="3087960" cy="432048"/>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Modular GCSE Foundation</a:t>
            </a:r>
          </a:p>
        </p:txBody>
      </p:sp>
      <p:sp>
        <p:nvSpPr>
          <p:cNvPr id="24" name="TextBox 23"/>
          <p:cNvSpPr txBox="1"/>
          <p:nvPr/>
        </p:nvSpPr>
        <p:spPr>
          <a:xfrm>
            <a:off x="6056040" y="5877272"/>
            <a:ext cx="3087960" cy="432048"/>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Modular GCSE Higher</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5" name="TextBox 24"/>
          <p:cNvSpPr txBox="1"/>
          <p:nvPr/>
        </p:nvSpPr>
        <p:spPr>
          <a:xfrm>
            <a:off x="3275856" y="2348880"/>
            <a:ext cx="3087960" cy="432048"/>
          </a:xfrm>
          <a:prstGeom prst="rect">
            <a:avLst/>
          </a:prstGeom>
        </p:spPr>
        <p:txBody>
          <a:bodyPr vert="horz" wrap="square" lIns="91440" tIns="45720" rIns="91440" bIns="45720" rtlCol="0" anchor="ctr">
            <a:normAutofit fontScale="5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Linear GCSE Foundation</a:t>
            </a:r>
          </a:p>
        </p:txBody>
      </p:sp>
      <p:sp>
        <p:nvSpPr>
          <p:cNvPr id="26" name="TextBox 25"/>
          <p:cNvSpPr txBox="1"/>
          <p:nvPr/>
        </p:nvSpPr>
        <p:spPr>
          <a:xfrm>
            <a:off x="0" y="2780928"/>
            <a:ext cx="3087960" cy="432048"/>
          </a:xfrm>
          <a:prstGeom prst="rect">
            <a:avLst/>
          </a:prstGeom>
        </p:spPr>
        <p:txBody>
          <a:bodyPr vert="horz" wrap="square" lIns="91440" tIns="45720" rIns="91440" bIns="45720" rtlCol="0" anchor="ctr">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Linear GCSE Higher</a:t>
            </a:r>
          </a:p>
        </p:txBody>
      </p:sp>
      <p:sp>
        <p:nvSpPr>
          <p:cNvPr id="27" name="TextBox 26"/>
          <p:cNvSpPr txBox="1"/>
          <p:nvPr/>
        </p:nvSpPr>
        <p:spPr>
          <a:xfrm>
            <a:off x="323528" y="4005064"/>
            <a:ext cx="308796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L2</a:t>
            </a:r>
            <a:r>
              <a:rPr kumimoji="0" lang="en-GB" sz="3200" b="1" i="0" u="none" strike="noStrike" kern="0" cap="none" spc="0" normalizeH="0" noProof="0" dirty="0" smtClean="0">
                <a:ln>
                  <a:noFill/>
                </a:ln>
                <a:solidFill>
                  <a:srgbClr val="115190"/>
                </a:solidFill>
                <a:effectLst/>
                <a:uLnTx/>
                <a:uFillTx/>
                <a:latin typeface="+mj-lt"/>
                <a:ea typeface="+mj-ea"/>
                <a:cs typeface="+mj-cs"/>
              </a:rPr>
              <a:t> Certificate</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8" name="TextBox 27"/>
          <p:cNvSpPr txBox="1"/>
          <p:nvPr/>
        </p:nvSpPr>
        <p:spPr>
          <a:xfrm>
            <a:off x="2987824" y="5949280"/>
            <a:ext cx="3087960" cy="432048"/>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GCSE Statistics Foundation</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9" name="TextBox 28"/>
          <p:cNvSpPr txBox="1"/>
          <p:nvPr/>
        </p:nvSpPr>
        <p:spPr>
          <a:xfrm>
            <a:off x="251520" y="4869160"/>
            <a:ext cx="3087960" cy="432048"/>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GCSE Statistics Higher</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linds(horizontal)">
                                      <p:cBhvr>
                                        <p:cTn id="49" dur="500"/>
                                        <p:tgtEl>
                                          <p:spTgt spid="2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blinds(horizontal)">
                                      <p:cBhvr>
                                        <p:cTn id="55" dur="500"/>
                                        <p:tgtEl>
                                          <p:spTgt spid="2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linds(horizontal)">
                                      <p:cBhvr>
                                        <p:cTn id="58" dur="500"/>
                                        <p:tgtEl>
                                          <p:spTgt spid="24"/>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linds(horizontal)">
                                      <p:cBhvr>
                                        <p:cTn id="61" dur="500"/>
                                        <p:tgtEl>
                                          <p:spTgt spid="18"/>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blinds(horizontal)">
                                      <p:cBhvr>
                                        <p:cTn id="70" dur="500"/>
                                        <p:tgtEl>
                                          <p:spTgt spid="28"/>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blinds(horizontal)">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692696"/>
            <a:ext cx="8229600" cy="605895"/>
          </a:xfrm>
        </p:spPr>
        <p:txBody>
          <a:bodyPr/>
          <a:lstStyle/>
          <a:p>
            <a:r>
              <a:rPr lang="en-GB" dirty="0" smtClean="0"/>
              <a:t>                           Pathways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5" name="Text Placeholder 4"/>
          <p:cNvSpPr>
            <a:spLocks noGrp="1"/>
          </p:cNvSpPr>
          <p:nvPr>
            <p:ph type="body" sz="quarter" idx="12"/>
          </p:nvPr>
        </p:nvSpPr>
        <p:spPr/>
        <p:txBody>
          <a:bodyPr/>
          <a:lstStyle/>
          <a:p>
            <a:endParaRPr lang="en-GB" dirty="0"/>
          </a:p>
        </p:txBody>
      </p:sp>
      <p:cxnSp>
        <p:nvCxnSpPr>
          <p:cNvPr id="7" name="Straight Connector 6"/>
          <p:cNvCxnSpPr/>
          <p:nvPr/>
        </p:nvCxnSpPr>
        <p:spPr>
          <a:xfrm>
            <a:off x="0" y="5301208"/>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4221088"/>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288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1988840"/>
            <a:ext cx="1512168" cy="648072"/>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3</a:t>
            </a:r>
          </a:p>
        </p:txBody>
      </p:sp>
      <p:sp>
        <p:nvSpPr>
          <p:cNvPr id="11" name="TextBox 10"/>
          <p:cNvSpPr txBox="1"/>
          <p:nvPr/>
        </p:nvSpPr>
        <p:spPr>
          <a:xfrm>
            <a:off x="0" y="3284984"/>
            <a:ext cx="1152128" cy="504056"/>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2</a:t>
            </a:r>
          </a:p>
        </p:txBody>
      </p:sp>
      <p:sp>
        <p:nvSpPr>
          <p:cNvPr id="12" name="TextBox 11"/>
          <p:cNvSpPr txBox="1"/>
          <p:nvPr/>
        </p:nvSpPr>
        <p:spPr>
          <a:xfrm>
            <a:off x="0" y="4581128"/>
            <a:ext cx="1152128" cy="432048"/>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1</a:t>
            </a:r>
          </a:p>
        </p:txBody>
      </p:sp>
      <p:sp>
        <p:nvSpPr>
          <p:cNvPr id="13" name="TextBox 12"/>
          <p:cNvSpPr txBox="1"/>
          <p:nvPr/>
        </p:nvSpPr>
        <p:spPr>
          <a:xfrm>
            <a:off x="0" y="5589240"/>
            <a:ext cx="899592" cy="648072"/>
          </a:xfrm>
          <a:prstGeom prst="rect">
            <a:avLst/>
          </a:prstGeom>
        </p:spPr>
        <p:txBody>
          <a:bodyPr vert="horz" wrap="square" lIns="91440" tIns="45720" rIns="91440" bIns="45720" rtlCol="0" anchor="ctr">
            <a:no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Entry Level</a:t>
            </a:r>
          </a:p>
        </p:txBody>
      </p:sp>
      <p:cxnSp>
        <p:nvCxnSpPr>
          <p:cNvPr id="14" name="Straight Connector 13"/>
          <p:cNvCxnSpPr/>
          <p:nvPr/>
        </p:nvCxnSpPr>
        <p:spPr>
          <a:xfrm>
            <a:off x="0" y="2924944"/>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hlinkClick r:id="rId3" action="ppaction://hlinksldjump"/>
          </p:cNvPr>
          <p:cNvSpPr txBox="1"/>
          <p:nvPr/>
        </p:nvSpPr>
        <p:spPr>
          <a:xfrm>
            <a:off x="6012160" y="5301208"/>
            <a:ext cx="1080120" cy="1080120"/>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kern="0" cap="none" spc="0" normalizeH="0" baseline="0" noProof="0" dirty="0" smtClean="0">
                <a:ln>
                  <a:noFill/>
                </a:ln>
                <a:solidFill>
                  <a:srgbClr val="115190"/>
                </a:solidFill>
                <a:effectLst/>
                <a:uLnTx/>
                <a:uFillTx/>
                <a:latin typeface="+mj-lt"/>
                <a:ea typeface="+mj-ea"/>
                <a:cs typeface="+mj-cs"/>
              </a:rPr>
              <a:t>Entry Level Certificate</a:t>
            </a:r>
            <a:r>
              <a:rPr kumimoji="0" lang="en-GB" sz="1400" b="1" i="0" u="none" strike="noStrike" kern="0" cap="none" spc="0" normalizeH="0" noProof="0" dirty="0" smtClean="0">
                <a:ln>
                  <a:noFill/>
                </a:ln>
                <a:solidFill>
                  <a:srgbClr val="115190"/>
                </a:solidFill>
                <a:effectLst/>
                <a:uLnTx/>
                <a:uFillTx/>
                <a:latin typeface="+mj-lt"/>
                <a:ea typeface="+mj-ea"/>
                <a:cs typeface="+mj-cs"/>
              </a:rPr>
              <a:t> (E1-E3)</a:t>
            </a:r>
            <a:endParaRPr kumimoji="0" lang="en-GB" sz="14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8" name="TextBox 27">
            <a:hlinkClick r:id="rId4" action="ppaction://hlinksldjump"/>
          </p:cNvPr>
          <p:cNvSpPr txBox="1"/>
          <p:nvPr/>
        </p:nvSpPr>
        <p:spPr>
          <a:xfrm>
            <a:off x="1043608" y="5301208"/>
            <a:ext cx="1152128" cy="28803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40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Functional Skills E3</a:t>
            </a:r>
          </a:p>
        </p:txBody>
      </p:sp>
      <p:sp>
        <p:nvSpPr>
          <p:cNvPr id="29" name="TextBox 28">
            <a:hlinkClick r:id="rId4" action="ppaction://hlinksldjump"/>
          </p:cNvPr>
          <p:cNvSpPr txBox="1"/>
          <p:nvPr/>
        </p:nvSpPr>
        <p:spPr>
          <a:xfrm>
            <a:off x="1043608" y="5661248"/>
            <a:ext cx="1152128" cy="360040"/>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55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2000" b="1" kern="0" dirty="0" smtClean="0">
                <a:solidFill>
                  <a:srgbClr val="115190"/>
                </a:solidFill>
                <a:latin typeface="+mj-lt"/>
                <a:ea typeface="+mj-ea"/>
                <a:cs typeface="+mj-cs"/>
              </a:rPr>
              <a:t>Functional Skills E2</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30" name="TextBox 29">
            <a:hlinkClick r:id="rId4" action="ppaction://hlinksldjump"/>
          </p:cNvPr>
          <p:cNvSpPr txBox="1"/>
          <p:nvPr/>
        </p:nvSpPr>
        <p:spPr>
          <a:xfrm>
            <a:off x="1043608" y="6093296"/>
            <a:ext cx="1152128" cy="28803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40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Functional Skills E1</a:t>
            </a:r>
          </a:p>
        </p:txBody>
      </p:sp>
      <p:sp>
        <p:nvSpPr>
          <p:cNvPr id="31" name="TextBox 30">
            <a:hlinkClick r:id="rId5" action="ppaction://hlinksldjump"/>
          </p:cNvPr>
          <p:cNvSpPr txBox="1"/>
          <p:nvPr/>
        </p:nvSpPr>
        <p:spPr>
          <a:xfrm>
            <a:off x="7596336" y="2924944"/>
            <a:ext cx="1152128" cy="720080"/>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55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2</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Certificate in Further Maths</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45" name="TextBox 44">
            <a:hlinkClick r:id="rId6" action="ppaction://hlinksldjump"/>
          </p:cNvPr>
          <p:cNvSpPr txBox="1"/>
          <p:nvPr/>
        </p:nvSpPr>
        <p:spPr>
          <a:xfrm>
            <a:off x="971600" y="4797152"/>
            <a:ext cx="1224136" cy="504056"/>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775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Functional Skills level 1</a:t>
            </a:r>
          </a:p>
        </p:txBody>
      </p:sp>
      <p:sp>
        <p:nvSpPr>
          <p:cNvPr id="47" name="TextBox 46">
            <a:hlinkClick r:id="rId7" action="ppaction://hlinksldjump"/>
          </p:cNvPr>
          <p:cNvSpPr txBox="1"/>
          <p:nvPr/>
        </p:nvSpPr>
        <p:spPr>
          <a:xfrm>
            <a:off x="7452320" y="1628800"/>
            <a:ext cx="144016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A2 Further Maths</a:t>
            </a:r>
          </a:p>
        </p:txBody>
      </p:sp>
      <p:sp>
        <p:nvSpPr>
          <p:cNvPr id="48" name="TextBox 47">
            <a:hlinkClick r:id="rId8" action="ppaction://hlinksldjump"/>
          </p:cNvPr>
          <p:cNvSpPr txBox="1"/>
          <p:nvPr/>
        </p:nvSpPr>
        <p:spPr>
          <a:xfrm>
            <a:off x="7452320" y="2276872"/>
            <a:ext cx="144016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AS Further</a:t>
            </a:r>
            <a:r>
              <a:rPr kumimoji="0" lang="en-GB" sz="2000" b="1" i="0" u="none" strike="noStrike" kern="0" cap="none" spc="0" normalizeH="0" noProof="0" dirty="0" smtClean="0">
                <a:ln>
                  <a:noFill/>
                </a:ln>
                <a:solidFill>
                  <a:srgbClr val="115190"/>
                </a:solidFill>
                <a:effectLst/>
                <a:uLnTx/>
                <a:uFillTx/>
                <a:latin typeface="+mj-lt"/>
                <a:ea typeface="+mj-ea"/>
                <a:cs typeface="+mj-cs"/>
              </a:rPr>
              <a:t> Maths</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49" name="TextBox 48">
            <a:hlinkClick r:id="rId9" action="ppaction://hlinksldjump"/>
          </p:cNvPr>
          <p:cNvSpPr txBox="1"/>
          <p:nvPr/>
        </p:nvSpPr>
        <p:spPr>
          <a:xfrm>
            <a:off x="6372200" y="1628800"/>
            <a:ext cx="1008112"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A2 Maths</a:t>
            </a:r>
          </a:p>
        </p:txBody>
      </p:sp>
      <p:sp>
        <p:nvSpPr>
          <p:cNvPr id="50" name="TextBox 49">
            <a:hlinkClick r:id="rId10" action="ppaction://hlinksldjump"/>
          </p:cNvPr>
          <p:cNvSpPr txBox="1"/>
          <p:nvPr/>
        </p:nvSpPr>
        <p:spPr>
          <a:xfrm>
            <a:off x="6372200" y="2276872"/>
            <a:ext cx="1008112"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AS </a:t>
            </a:r>
            <a:r>
              <a:rPr kumimoji="0" lang="en-GB" sz="2000" b="1" i="0" u="none" strike="noStrike" kern="0" cap="none" spc="0" normalizeH="0" noProof="0" dirty="0" smtClean="0">
                <a:ln>
                  <a:noFill/>
                </a:ln>
                <a:solidFill>
                  <a:srgbClr val="115190"/>
                </a:solidFill>
                <a:effectLst/>
                <a:uLnTx/>
                <a:uFillTx/>
                <a:latin typeface="+mj-lt"/>
                <a:ea typeface="+mj-ea"/>
                <a:cs typeface="+mj-cs"/>
              </a:rPr>
              <a:t> Maths</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1" name="TextBox 50">
            <a:hlinkClick r:id="rId11" action="ppaction://hlinksldjump"/>
          </p:cNvPr>
          <p:cNvSpPr txBox="1"/>
          <p:nvPr/>
        </p:nvSpPr>
        <p:spPr>
          <a:xfrm>
            <a:off x="2267744" y="1628800"/>
            <a:ext cx="1080120" cy="1296144"/>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br>
              <a:rPr kumimoji="0" lang="en-GB" b="1" i="0" u="none" strike="noStrike" kern="0" cap="none" spc="0" normalizeH="0" baseline="0" noProof="0" dirty="0" smtClean="0">
                <a:ln>
                  <a:noFill/>
                </a:ln>
                <a:solidFill>
                  <a:srgbClr val="115190"/>
                </a:solidFill>
                <a:effectLst/>
                <a:uLnTx/>
                <a:uFillTx/>
                <a:latin typeface="+mj-lt"/>
                <a:ea typeface="+mj-ea"/>
                <a:cs typeface="+mj-cs"/>
              </a:rPr>
            </a:br>
            <a:r>
              <a:rPr kumimoji="0" lang="en-GB" sz="1200" b="1" i="0" u="none" strike="noStrike" kern="0" cap="none" spc="0" normalizeH="0" baseline="0" noProof="0" dirty="0" smtClean="0">
                <a:ln>
                  <a:noFill/>
                </a:ln>
                <a:solidFill>
                  <a:srgbClr val="115190"/>
                </a:solidFill>
                <a:effectLst/>
                <a:uLnTx/>
                <a:uFillTx/>
                <a:latin typeface="+mj-lt"/>
                <a:ea typeface="+mj-ea"/>
                <a:cs typeface="+mj-cs"/>
              </a:rPr>
              <a:t>Advanced</a:t>
            </a:r>
          </a:p>
        </p:txBody>
      </p:sp>
      <p:sp>
        <p:nvSpPr>
          <p:cNvPr id="53" name="TextBox 52">
            <a:hlinkClick r:id="rId12" action="ppaction://hlinksldjump"/>
          </p:cNvPr>
          <p:cNvSpPr txBox="1"/>
          <p:nvPr/>
        </p:nvSpPr>
        <p:spPr>
          <a:xfrm>
            <a:off x="4572000" y="2276872"/>
            <a:ext cx="108012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AS Use of Maths </a:t>
            </a:r>
          </a:p>
        </p:txBody>
      </p:sp>
      <p:sp>
        <p:nvSpPr>
          <p:cNvPr id="54" name="TextBox 53">
            <a:hlinkClick r:id="rId13" action="ppaction://hlinksldjump"/>
          </p:cNvPr>
          <p:cNvSpPr txBox="1"/>
          <p:nvPr/>
        </p:nvSpPr>
        <p:spPr>
          <a:xfrm>
            <a:off x="4572000" y="1628800"/>
            <a:ext cx="108012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1" u="none" strike="noStrike" kern="0" cap="none" spc="0" normalizeH="0" baseline="0" noProof="0" dirty="0" smtClean="0">
                <a:ln>
                  <a:noFill/>
                </a:ln>
                <a:solidFill>
                  <a:srgbClr val="115190"/>
                </a:solidFill>
                <a:effectLst/>
                <a:uLnTx/>
                <a:uFillTx/>
                <a:latin typeface="+mj-lt"/>
                <a:ea typeface="+mj-ea"/>
                <a:cs typeface="+mj-cs"/>
              </a:rPr>
              <a:t>A2 Use of Maths (pilot)</a:t>
            </a:r>
          </a:p>
        </p:txBody>
      </p:sp>
      <p:sp>
        <p:nvSpPr>
          <p:cNvPr id="55" name="TextBox 54">
            <a:hlinkClick r:id="rId11" action="ppaction://hlinksldjump"/>
          </p:cNvPr>
          <p:cNvSpPr txBox="1"/>
          <p:nvPr/>
        </p:nvSpPr>
        <p:spPr>
          <a:xfrm>
            <a:off x="2267744" y="2924944"/>
            <a:ext cx="1080120" cy="1296144"/>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p>
          <a:p>
            <a:pPr marL="0" marR="0" indent="0" algn="ctr" defTabSz="914400" rtl="0" eaLnBrk="1" fontAlgn="base" latinLnBrk="0" hangingPunct="1">
              <a:lnSpc>
                <a:spcPct val="100000"/>
              </a:lnSpc>
              <a:spcBef>
                <a:spcPct val="0"/>
              </a:spcBef>
              <a:spcAft>
                <a:spcPct val="0"/>
              </a:spcAft>
              <a:buClrTx/>
              <a:buSzTx/>
              <a:buFontTx/>
              <a:buNone/>
              <a:tabLst/>
            </a:pPr>
            <a:r>
              <a:rPr lang="en-GB" sz="1200" b="1" kern="0" dirty="0" smtClean="0">
                <a:solidFill>
                  <a:srgbClr val="115190"/>
                </a:solidFill>
                <a:latin typeface="+mj-lt"/>
                <a:ea typeface="+mj-ea"/>
                <a:cs typeface="+mj-cs"/>
              </a:rPr>
              <a:t>Higher</a:t>
            </a:r>
            <a:endParaRPr kumimoji="0" lang="en-GB" sz="1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6" name="TextBox 55">
            <a:hlinkClick r:id="rId11" action="ppaction://hlinksldjump"/>
          </p:cNvPr>
          <p:cNvSpPr txBox="1"/>
          <p:nvPr/>
        </p:nvSpPr>
        <p:spPr>
          <a:xfrm>
            <a:off x="2267744" y="4221088"/>
            <a:ext cx="1080120" cy="1080120"/>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p>
          <a:p>
            <a:pPr marL="0" marR="0" indent="0" algn="ctr" defTabSz="914400" rtl="0" eaLnBrk="1" fontAlgn="base" latinLnBrk="0" hangingPunct="1">
              <a:lnSpc>
                <a:spcPct val="100000"/>
              </a:lnSpc>
              <a:spcBef>
                <a:spcPct val="0"/>
              </a:spcBef>
              <a:spcAft>
                <a:spcPct val="0"/>
              </a:spcAft>
              <a:buClrTx/>
              <a:buSzTx/>
              <a:buFontTx/>
              <a:buNone/>
              <a:tabLst/>
            </a:pPr>
            <a:r>
              <a:rPr lang="en-GB" sz="1100" b="1" kern="0" dirty="0" smtClean="0">
                <a:solidFill>
                  <a:srgbClr val="115190"/>
                </a:solidFill>
                <a:latin typeface="+mj-lt"/>
                <a:ea typeface="+mj-ea"/>
                <a:cs typeface="+mj-cs"/>
              </a:rPr>
              <a:t>Foundation</a:t>
            </a:r>
            <a:endParaRPr kumimoji="0" lang="en-GB" sz="11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7" name="TextBox 56">
            <a:hlinkClick r:id="rId6" action="ppaction://hlinksldjump"/>
          </p:cNvPr>
          <p:cNvSpPr txBox="1"/>
          <p:nvPr/>
        </p:nvSpPr>
        <p:spPr>
          <a:xfrm>
            <a:off x="971600" y="3645024"/>
            <a:ext cx="1224136" cy="576064"/>
          </a:xfrm>
          <a:prstGeom prst="rect">
            <a:avLst/>
          </a:prstGeom>
          <a:solidFill>
            <a:schemeClr val="bg1">
              <a:lumMod val="85000"/>
            </a:schemeClr>
          </a:solidFill>
          <a:ln>
            <a:solidFill>
              <a:srgbClr val="115190"/>
            </a:solidFill>
          </a:ln>
        </p:spPr>
        <p:txBody>
          <a:bodyPr vert="horz" wrap="square" lIns="91440" tIns="45720" rIns="91440" bIns="45720" rtlCol="0" anchor="ctr">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kern="0" cap="none" spc="0" normalizeH="0" baseline="0" noProof="0" dirty="0" smtClean="0">
                <a:ln>
                  <a:noFill/>
                </a:ln>
                <a:solidFill>
                  <a:srgbClr val="115190"/>
                </a:solidFill>
                <a:effectLst/>
                <a:uLnTx/>
                <a:uFillTx/>
                <a:latin typeface="+mj-lt"/>
                <a:ea typeface="+mj-ea"/>
                <a:cs typeface="+mj-cs"/>
              </a:rPr>
              <a:t>Functional Skills</a:t>
            </a:r>
            <a:r>
              <a:rPr kumimoji="0" lang="en-GB" sz="1400" b="1" i="0" u="none" strike="noStrike" kern="0" cap="none" spc="0" normalizeH="0" noProof="0" dirty="0" smtClean="0">
                <a:ln>
                  <a:noFill/>
                </a:ln>
                <a:solidFill>
                  <a:srgbClr val="115190"/>
                </a:solidFill>
                <a:effectLst/>
                <a:uLnTx/>
                <a:uFillTx/>
                <a:latin typeface="+mj-lt"/>
                <a:ea typeface="+mj-ea"/>
                <a:cs typeface="+mj-cs"/>
              </a:rPr>
              <a:t> level</a:t>
            </a:r>
            <a:r>
              <a:rPr lang="en-GB" sz="1400" b="1" kern="0" dirty="0" smtClean="0">
                <a:solidFill>
                  <a:srgbClr val="115190"/>
                </a:solidFill>
                <a:latin typeface="+mj-lt"/>
                <a:ea typeface="+mj-ea"/>
                <a:cs typeface="+mj-cs"/>
              </a:rPr>
              <a:t> 2</a:t>
            </a:r>
            <a:endParaRPr kumimoji="0" lang="en-GB" sz="14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60" name="L-Shape 59">
            <a:hlinkClick r:id="rId14" action="ppaction://hlinksldjump"/>
          </p:cNvPr>
          <p:cNvSpPr/>
          <p:nvPr/>
        </p:nvSpPr>
        <p:spPr>
          <a:xfrm>
            <a:off x="6012160" y="3933056"/>
            <a:ext cx="1080120" cy="1368152"/>
          </a:xfrm>
          <a:prstGeom prst="corner">
            <a:avLst>
              <a:gd name="adj1" fmla="val 73194"/>
              <a:gd name="adj2" fmla="val 50001"/>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L-Shape 64">
            <a:hlinkClick r:id="rId14" action="ppaction://hlinksldjump"/>
          </p:cNvPr>
          <p:cNvSpPr/>
          <p:nvPr/>
        </p:nvSpPr>
        <p:spPr>
          <a:xfrm rot="10800000">
            <a:off x="6012160" y="2924944"/>
            <a:ext cx="1080120" cy="1584176"/>
          </a:xfrm>
          <a:prstGeom prst="corner">
            <a:avLst>
              <a:gd name="adj1" fmla="val 92715"/>
              <a:gd name="adj2" fmla="val 50001"/>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TextBox 66"/>
          <p:cNvSpPr txBox="1"/>
          <p:nvPr/>
        </p:nvSpPr>
        <p:spPr>
          <a:xfrm>
            <a:off x="6012160" y="4005064"/>
            <a:ext cx="1080120" cy="504056"/>
          </a:xfrm>
          <a:prstGeom prst="rect">
            <a:avLst/>
          </a:prstGeom>
          <a:noFill/>
        </p:spPr>
        <p:txBody>
          <a:bodyPr vert="horz" wrap="square" lIns="91440" tIns="45720" rIns="91440" bIns="45720" rtlCol="0" anchor="ctr">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GCSE</a:t>
            </a:r>
          </a:p>
        </p:txBody>
      </p:sp>
      <p:sp>
        <p:nvSpPr>
          <p:cNvPr id="68" name="TextBox 67">
            <a:hlinkClick r:id="rId15" action="ppaction://hlinksldjump"/>
          </p:cNvPr>
          <p:cNvSpPr txBox="1"/>
          <p:nvPr/>
        </p:nvSpPr>
        <p:spPr>
          <a:xfrm rot="16200000">
            <a:off x="6048164" y="3969060"/>
            <a:ext cx="2376264" cy="288032"/>
          </a:xfrm>
          <a:prstGeom prst="rect">
            <a:avLst/>
          </a:prstGeom>
          <a:solidFill>
            <a:srgbClr val="115190"/>
          </a:solidFill>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400" b="1" kern="0" dirty="0" smtClean="0">
                <a:solidFill>
                  <a:schemeClr val="bg1"/>
                </a:solidFill>
                <a:latin typeface="+mj-lt"/>
                <a:ea typeface="+mj-ea"/>
                <a:cs typeface="+mj-cs"/>
              </a:rPr>
              <a:t>Methods in Maths</a:t>
            </a:r>
            <a:endParaRPr kumimoji="0" lang="en-GB" sz="1400" b="1" i="0" u="none" strike="noStrike" kern="0" cap="none" spc="0" normalizeH="0" baseline="0" noProof="0" dirty="0" smtClean="0">
              <a:ln>
                <a:noFill/>
              </a:ln>
              <a:solidFill>
                <a:schemeClr val="bg1"/>
              </a:solidFill>
              <a:effectLst/>
              <a:uLnTx/>
              <a:uFillTx/>
              <a:latin typeface="+mj-lt"/>
              <a:ea typeface="+mj-ea"/>
              <a:cs typeface="+mj-cs"/>
            </a:endParaRPr>
          </a:p>
        </p:txBody>
      </p:sp>
      <p:sp>
        <p:nvSpPr>
          <p:cNvPr id="70" name="TextBox 69"/>
          <p:cNvSpPr txBox="1"/>
          <p:nvPr/>
        </p:nvSpPr>
        <p:spPr>
          <a:xfrm>
            <a:off x="6372200"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72" name="TextBox 71"/>
          <p:cNvSpPr txBox="1"/>
          <p:nvPr/>
        </p:nvSpPr>
        <p:spPr>
          <a:xfrm>
            <a:off x="6372200"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69" name="TextBox 68">
            <a:hlinkClick r:id="rId16" action="ppaction://hlinksldjump"/>
          </p:cNvPr>
          <p:cNvSpPr txBox="1"/>
          <p:nvPr/>
        </p:nvSpPr>
        <p:spPr>
          <a:xfrm rot="16200000">
            <a:off x="4680012" y="3969060"/>
            <a:ext cx="2376264" cy="288032"/>
          </a:xfrm>
          <a:prstGeom prst="rect">
            <a:avLst/>
          </a:prstGeom>
          <a:solidFill>
            <a:srgbClr val="115190"/>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400" b="1" kern="0" dirty="0" smtClean="0">
                <a:solidFill>
                  <a:schemeClr val="bg1"/>
                </a:solidFill>
                <a:latin typeface="+mj-lt"/>
                <a:ea typeface="+mj-ea"/>
                <a:cs typeface="+mj-cs"/>
              </a:rPr>
              <a:t>Applications of Maths</a:t>
            </a:r>
            <a:endParaRPr kumimoji="0" lang="en-GB" sz="1400" b="1" i="0" u="none" strike="noStrike" kern="0" cap="none" spc="0" normalizeH="0" baseline="0" noProof="0" dirty="0" smtClean="0">
              <a:ln>
                <a:noFill/>
              </a:ln>
              <a:solidFill>
                <a:schemeClr val="bg1"/>
              </a:solidFill>
              <a:effectLst/>
              <a:uLnTx/>
              <a:uFillTx/>
              <a:latin typeface="+mj-lt"/>
              <a:ea typeface="+mj-ea"/>
              <a:cs typeface="+mj-cs"/>
            </a:endParaRPr>
          </a:p>
        </p:txBody>
      </p:sp>
      <p:cxnSp>
        <p:nvCxnSpPr>
          <p:cNvPr id="76" name="Straight Arrow Connector 75"/>
          <p:cNvCxnSpPr/>
          <p:nvPr/>
        </p:nvCxnSpPr>
        <p:spPr>
          <a:xfrm>
            <a:off x="827584" y="1412776"/>
            <a:ext cx="7992888" cy="1588"/>
          </a:xfrm>
          <a:prstGeom prst="straightConnector1">
            <a:avLst/>
          </a:prstGeom>
          <a:ln w="28575">
            <a:solidFill>
              <a:srgbClr val="11519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596336" y="1124744"/>
            <a:ext cx="1296144" cy="288032"/>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i="1" kern="0" noProof="0" dirty="0" smtClean="0">
                <a:solidFill>
                  <a:srgbClr val="115190"/>
                </a:solidFill>
                <a:latin typeface="+mj-lt"/>
                <a:ea typeface="+mj-ea"/>
                <a:cs typeface="+mj-cs"/>
              </a:rPr>
              <a:t>Abstract</a:t>
            </a:r>
            <a:endParaRPr kumimoji="0" lang="en-GB" sz="3200" b="1" i="1" u="none" strike="noStrike" kern="0" cap="none" spc="0" normalizeH="0" baseline="0" noProof="0" dirty="0" smtClean="0">
              <a:ln>
                <a:noFill/>
              </a:ln>
              <a:solidFill>
                <a:srgbClr val="115190"/>
              </a:solidFill>
              <a:effectLst/>
              <a:uLnTx/>
              <a:uFillTx/>
              <a:latin typeface="+mj-lt"/>
              <a:ea typeface="+mj-ea"/>
              <a:cs typeface="+mj-cs"/>
            </a:endParaRPr>
          </a:p>
        </p:txBody>
      </p:sp>
      <p:sp>
        <p:nvSpPr>
          <p:cNvPr id="78" name="TextBox 77"/>
          <p:cNvSpPr txBox="1"/>
          <p:nvPr/>
        </p:nvSpPr>
        <p:spPr>
          <a:xfrm>
            <a:off x="1043608" y="1124744"/>
            <a:ext cx="1512168" cy="288032"/>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i="1" kern="0" dirty="0" smtClean="0">
                <a:solidFill>
                  <a:srgbClr val="115190"/>
                </a:solidFill>
                <a:latin typeface="+mj-lt"/>
                <a:ea typeface="+mj-ea"/>
                <a:cs typeface="+mj-cs"/>
              </a:rPr>
              <a:t>Real Life</a:t>
            </a:r>
            <a:endParaRPr kumimoji="0" lang="en-GB" sz="3200" b="1" i="1" u="none" strike="noStrike" kern="0" cap="none" spc="0" normalizeH="0" baseline="0" noProof="0" dirty="0" smtClean="0">
              <a:ln>
                <a:noFill/>
              </a:ln>
              <a:solidFill>
                <a:srgbClr val="115190"/>
              </a:solidFill>
              <a:effectLst/>
              <a:uLnTx/>
              <a:uFillTx/>
              <a:latin typeface="+mj-lt"/>
              <a:ea typeface="+mj-ea"/>
              <a:cs typeface="+mj-cs"/>
            </a:endParaRPr>
          </a:p>
        </p:txBody>
      </p:sp>
      <p:sp>
        <p:nvSpPr>
          <p:cNvPr id="79" name="L-Shape 78">
            <a:hlinkClick r:id="rId17" action="ppaction://hlinksldjump"/>
          </p:cNvPr>
          <p:cNvSpPr/>
          <p:nvPr/>
        </p:nvSpPr>
        <p:spPr>
          <a:xfrm>
            <a:off x="4572000" y="3933056"/>
            <a:ext cx="1080120" cy="1368152"/>
          </a:xfrm>
          <a:prstGeom prst="corner">
            <a:avLst>
              <a:gd name="adj1" fmla="val 73194"/>
              <a:gd name="adj2" fmla="val 52353"/>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L-Shape 79">
            <a:hlinkClick r:id="rId17" action="ppaction://hlinksldjump"/>
          </p:cNvPr>
          <p:cNvSpPr/>
          <p:nvPr/>
        </p:nvSpPr>
        <p:spPr>
          <a:xfrm rot="10800000">
            <a:off x="4572000" y="2924944"/>
            <a:ext cx="1080120" cy="1584176"/>
          </a:xfrm>
          <a:prstGeom prst="corner">
            <a:avLst>
              <a:gd name="adj1" fmla="val 93891"/>
              <a:gd name="adj2" fmla="val 48825"/>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TextBox 80"/>
          <p:cNvSpPr txBox="1"/>
          <p:nvPr/>
        </p:nvSpPr>
        <p:spPr>
          <a:xfrm>
            <a:off x="4932040"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82" name="TextBox 81"/>
          <p:cNvSpPr txBox="1"/>
          <p:nvPr/>
        </p:nvSpPr>
        <p:spPr>
          <a:xfrm>
            <a:off x="4932040"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5" name="Rectangle 84"/>
          <p:cNvSpPr/>
          <p:nvPr/>
        </p:nvSpPr>
        <p:spPr>
          <a:xfrm>
            <a:off x="4644008" y="3861048"/>
            <a:ext cx="936104" cy="646331"/>
          </a:xfrm>
          <a:prstGeom prst="rect">
            <a:avLst/>
          </a:prstGeom>
        </p:spPr>
        <p:txBody>
          <a:bodyPr wrap="square">
            <a:spAutoFit/>
          </a:bodyPr>
          <a:lstStyle/>
          <a:p>
            <a:pPr algn="ctr"/>
            <a:r>
              <a:rPr lang="en-GB" sz="1200" b="1" kern="0" dirty="0" smtClean="0">
                <a:solidFill>
                  <a:srgbClr val="115190"/>
                </a:solidFill>
              </a:rPr>
              <a:t>Certificate in Use of Maths</a:t>
            </a:r>
          </a:p>
        </p:txBody>
      </p:sp>
      <p:sp>
        <p:nvSpPr>
          <p:cNvPr id="44" name="L-Shape 43">
            <a:hlinkClick r:id="rId18" action="ppaction://hlinksldjump"/>
          </p:cNvPr>
          <p:cNvSpPr/>
          <p:nvPr/>
        </p:nvSpPr>
        <p:spPr>
          <a:xfrm rot="10800000">
            <a:off x="3419872" y="2924944"/>
            <a:ext cx="1080120" cy="1584176"/>
          </a:xfrm>
          <a:prstGeom prst="corner">
            <a:avLst>
              <a:gd name="adj1" fmla="val 93891"/>
              <a:gd name="adj2" fmla="val 48825"/>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L-Shape 45">
            <a:hlinkClick r:id="rId18" action="ppaction://hlinksldjump"/>
          </p:cNvPr>
          <p:cNvSpPr/>
          <p:nvPr/>
        </p:nvSpPr>
        <p:spPr>
          <a:xfrm>
            <a:off x="3419872" y="3933056"/>
            <a:ext cx="1080120" cy="1368152"/>
          </a:xfrm>
          <a:prstGeom prst="corner">
            <a:avLst>
              <a:gd name="adj1" fmla="val 73194"/>
              <a:gd name="adj2" fmla="val 52353"/>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Rectangle 51"/>
          <p:cNvSpPr/>
          <p:nvPr/>
        </p:nvSpPr>
        <p:spPr>
          <a:xfrm>
            <a:off x="3491880" y="3789040"/>
            <a:ext cx="936104" cy="461665"/>
          </a:xfrm>
          <a:prstGeom prst="rect">
            <a:avLst/>
          </a:prstGeom>
        </p:spPr>
        <p:txBody>
          <a:bodyPr wrap="square">
            <a:spAutoFit/>
          </a:bodyPr>
          <a:lstStyle/>
          <a:p>
            <a:pPr algn="ctr"/>
            <a:r>
              <a:rPr lang="en-GB" sz="1200" b="1" kern="0" dirty="0" smtClean="0">
                <a:solidFill>
                  <a:srgbClr val="115190"/>
                </a:solidFill>
              </a:rPr>
              <a:t>GCSE Statistics</a:t>
            </a:r>
          </a:p>
        </p:txBody>
      </p:sp>
      <p:sp>
        <p:nvSpPr>
          <p:cNvPr id="58" name="TextBox 57"/>
          <p:cNvSpPr txBox="1"/>
          <p:nvPr/>
        </p:nvSpPr>
        <p:spPr>
          <a:xfrm>
            <a:off x="3779912"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59" name="TextBox 58"/>
          <p:cNvSpPr txBox="1"/>
          <p:nvPr/>
        </p:nvSpPr>
        <p:spPr>
          <a:xfrm>
            <a:off x="3779912"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blinds(horizontal)">
                                      <p:cBhvr>
                                        <p:cTn id="33" dur="500"/>
                                        <p:tgtEl>
                                          <p:spTgt spid="78"/>
                                        </p:tgtEl>
                                      </p:cBhvr>
                                    </p:animEffect>
                                  </p:childTnLst>
                                </p:cTn>
                              </p:par>
                              <p:par>
                                <p:cTn id="34" presetID="3" presetClass="entr" presetSubtype="10" fill="hold"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blinds(horizontal)">
                                      <p:cBhvr>
                                        <p:cTn id="36" dur="500"/>
                                        <p:tgtEl>
                                          <p:spTgt spid="7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blinds(horizontal)">
                                      <p:cBhvr>
                                        <p:cTn id="39" dur="500"/>
                                        <p:tgtEl>
                                          <p:spTgt spid="7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blinds(horizontal)">
                                      <p:cBhvr>
                                        <p:cTn id="44" dur="500"/>
                                        <p:tgtEl>
                                          <p:spTgt spid="70"/>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blinds(horizontal)">
                                      <p:cBhvr>
                                        <p:cTn id="47" dur="500"/>
                                        <p:tgtEl>
                                          <p:spTgt spid="67"/>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blinds(horizontal)">
                                      <p:cBhvr>
                                        <p:cTn id="50" dur="500"/>
                                        <p:tgtEl>
                                          <p:spTgt spid="7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blinds(horizontal)">
                                      <p:cBhvr>
                                        <p:cTn id="53" dur="500"/>
                                        <p:tgtEl>
                                          <p:spTgt spid="60"/>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blinds(horizontal)">
                                      <p:cBhvr>
                                        <p:cTn id="56" dur="500"/>
                                        <p:tgtEl>
                                          <p:spTgt spid="6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linds(horizontal)">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blinds(horizontal)">
                                      <p:cBhvr>
                                        <p:cTn id="66" dur="500"/>
                                        <p:tgtEl>
                                          <p:spTgt spid="50"/>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blinds(horizontal)">
                                      <p:cBhvr>
                                        <p:cTn id="69" dur="500"/>
                                        <p:tgtEl>
                                          <p:spTgt spid="49"/>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blinds(horizontal)">
                                      <p:cBhvr>
                                        <p:cTn id="74" dur="500"/>
                                        <p:tgtEl>
                                          <p:spTgt spid="48"/>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blinds(horizontal)">
                                      <p:cBhvr>
                                        <p:cTn id="77" dur="500"/>
                                        <p:tgtEl>
                                          <p:spTgt spid="4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linds(horizontal)">
                                      <p:cBhvr>
                                        <p:cTn id="82" dur="500"/>
                                        <p:tgtEl>
                                          <p:spTgt spid="29"/>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blinds(horizontal)">
                                      <p:cBhvr>
                                        <p:cTn id="85" dur="500"/>
                                        <p:tgtEl>
                                          <p:spTgt spid="45"/>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blinds(horizontal)">
                                      <p:cBhvr>
                                        <p:cTn id="88" dur="500"/>
                                        <p:tgtEl>
                                          <p:spTgt spid="28"/>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blinds(horizontal)">
                                      <p:cBhvr>
                                        <p:cTn id="91" dur="500"/>
                                        <p:tgtEl>
                                          <p:spTgt spid="57"/>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blinds(horizontal)">
                                      <p:cBhvr>
                                        <p:cTn id="94" dur="500"/>
                                        <p:tgtEl>
                                          <p:spTgt spid="3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56"/>
                                        </p:tgtEl>
                                        <p:attrNameLst>
                                          <p:attrName>style.visibility</p:attrName>
                                        </p:attrNameLst>
                                      </p:cBhvr>
                                      <p:to>
                                        <p:strVal val="visible"/>
                                      </p:to>
                                    </p:set>
                                    <p:animEffect transition="in" filter="blinds(horizontal)">
                                      <p:cBhvr>
                                        <p:cTn id="99" dur="500"/>
                                        <p:tgtEl>
                                          <p:spTgt spid="56"/>
                                        </p:tgtEl>
                                      </p:cBhvr>
                                    </p:animEffect>
                                  </p:childTnLst>
                                </p:cTn>
                              </p:par>
                              <p:par>
                                <p:cTn id="100" presetID="3" presetClass="entr" presetSubtype="1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blinds(horizontal)">
                                      <p:cBhvr>
                                        <p:cTn id="102" dur="500"/>
                                        <p:tgtEl>
                                          <p:spTgt spid="55"/>
                                        </p:tgtEl>
                                      </p:cBhvr>
                                    </p:animEffect>
                                  </p:childTnLst>
                                </p:cTn>
                              </p:par>
                              <p:par>
                                <p:cTn id="103" presetID="3" presetClass="entr" presetSubtype="1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blinds(horizontal)">
                                      <p:cBhvr>
                                        <p:cTn id="105" dur="500"/>
                                        <p:tgtEl>
                                          <p:spTgt spid="51"/>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grpId="0" nodeType="clickEffect">
                                  <p:stCondLst>
                                    <p:cond delay="0"/>
                                  </p:stCondLst>
                                  <p:childTnLst>
                                    <p:set>
                                      <p:cBhvr>
                                        <p:cTn id="109" dur="1" fill="hold">
                                          <p:stCondLst>
                                            <p:cond delay="0"/>
                                          </p:stCondLst>
                                        </p:cTn>
                                        <p:tgtEl>
                                          <p:spTgt spid="53"/>
                                        </p:tgtEl>
                                        <p:attrNameLst>
                                          <p:attrName>style.visibility</p:attrName>
                                        </p:attrNameLst>
                                      </p:cBhvr>
                                      <p:to>
                                        <p:strVal val="visible"/>
                                      </p:to>
                                    </p:set>
                                    <p:animEffect transition="in" filter="blinds(horizontal)">
                                      <p:cBhvr>
                                        <p:cTn id="110" dur="500"/>
                                        <p:tgtEl>
                                          <p:spTgt spid="53"/>
                                        </p:tgtEl>
                                      </p:cBhvr>
                                    </p:animEffect>
                                  </p:childTnLst>
                                </p:cTn>
                              </p:par>
                              <p:par>
                                <p:cTn id="111" presetID="3" presetClass="entr" presetSubtype="10" fill="hold" grpId="0"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blinds(horizontal)">
                                      <p:cBhvr>
                                        <p:cTn id="113" dur="500"/>
                                        <p:tgtEl>
                                          <p:spTgt spid="54"/>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blinds(horizontal)">
                                      <p:cBhvr>
                                        <p:cTn id="118" dur="500"/>
                                        <p:tgtEl>
                                          <p:spTgt spid="69"/>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blinds(horizontal)">
                                      <p:cBhvr>
                                        <p:cTn id="121" dur="500"/>
                                        <p:tgtEl>
                                          <p:spTgt spid="68"/>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79"/>
                                        </p:tgtEl>
                                        <p:attrNameLst>
                                          <p:attrName>style.visibility</p:attrName>
                                        </p:attrNameLst>
                                      </p:cBhvr>
                                      <p:to>
                                        <p:strVal val="visible"/>
                                      </p:to>
                                    </p:set>
                                    <p:animEffect transition="in" filter="blinds(horizontal)">
                                      <p:cBhvr>
                                        <p:cTn id="126" dur="500"/>
                                        <p:tgtEl>
                                          <p:spTgt spid="79"/>
                                        </p:tgtEl>
                                      </p:cBhvr>
                                    </p:animEffect>
                                  </p:childTnLst>
                                </p:cTn>
                              </p:par>
                              <p:par>
                                <p:cTn id="127" presetID="3" presetClass="entr" presetSubtype="10" fill="hold" grpId="0" nodeType="withEffect">
                                  <p:stCondLst>
                                    <p:cond delay="0"/>
                                  </p:stCondLst>
                                  <p:childTnLst>
                                    <p:set>
                                      <p:cBhvr>
                                        <p:cTn id="128" dur="1" fill="hold">
                                          <p:stCondLst>
                                            <p:cond delay="0"/>
                                          </p:stCondLst>
                                        </p:cTn>
                                        <p:tgtEl>
                                          <p:spTgt spid="80"/>
                                        </p:tgtEl>
                                        <p:attrNameLst>
                                          <p:attrName>style.visibility</p:attrName>
                                        </p:attrNameLst>
                                      </p:cBhvr>
                                      <p:to>
                                        <p:strVal val="visible"/>
                                      </p:to>
                                    </p:set>
                                    <p:animEffect transition="in" filter="blinds(horizontal)">
                                      <p:cBhvr>
                                        <p:cTn id="129" dur="500"/>
                                        <p:tgtEl>
                                          <p:spTgt spid="80"/>
                                        </p:tgtEl>
                                      </p:cBhvr>
                                    </p:animEffect>
                                  </p:childTnLst>
                                </p:cTn>
                              </p:par>
                              <p:par>
                                <p:cTn id="130" presetID="3" presetClass="entr" presetSubtype="10" fill="hold" grpId="0" nodeType="withEffect">
                                  <p:stCondLst>
                                    <p:cond delay="0"/>
                                  </p:stCondLst>
                                  <p:childTnLst>
                                    <p:set>
                                      <p:cBhvr>
                                        <p:cTn id="131" dur="1" fill="hold">
                                          <p:stCondLst>
                                            <p:cond delay="0"/>
                                          </p:stCondLst>
                                        </p:cTn>
                                        <p:tgtEl>
                                          <p:spTgt spid="81"/>
                                        </p:tgtEl>
                                        <p:attrNameLst>
                                          <p:attrName>style.visibility</p:attrName>
                                        </p:attrNameLst>
                                      </p:cBhvr>
                                      <p:to>
                                        <p:strVal val="visible"/>
                                      </p:to>
                                    </p:set>
                                    <p:animEffect transition="in" filter="blinds(horizontal)">
                                      <p:cBhvr>
                                        <p:cTn id="132" dur="500"/>
                                        <p:tgtEl>
                                          <p:spTgt spid="81"/>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82"/>
                                        </p:tgtEl>
                                        <p:attrNameLst>
                                          <p:attrName>style.visibility</p:attrName>
                                        </p:attrNameLst>
                                      </p:cBhvr>
                                      <p:to>
                                        <p:strVal val="visible"/>
                                      </p:to>
                                    </p:set>
                                    <p:animEffect transition="in" filter="blinds(horizontal)">
                                      <p:cBhvr>
                                        <p:cTn id="135" dur="500"/>
                                        <p:tgtEl>
                                          <p:spTgt spid="82"/>
                                        </p:tgtEl>
                                      </p:cBhvr>
                                    </p:animEffect>
                                  </p:childTnLst>
                                </p:cTn>
                              </p:par>
                              <p:par>
                                <p:cTn id="136" presetID="3" presetClass="entr" presetSubtype="10" fill="hold" grpId="0" nodeType="withEffect">
                                  <p:stCondLst>
                                    <p:cond delay="0"/>
                                  </p:stCondLst>
                                  <p:childTnLst>
                                    <p:set>
                                      <p:cBhvr>
                                        <p:cTn id="137" dur="1" fill="hold">
                                          <p:stCondLst>
                                            <p:cond delay="0"/>
                                          </p:stCondLst>
                                        </p:cTn>
                                        <p:tgtEl>
                                          <p:spTgt spid="85"/>
                                        </p:tgtEl>
                                        <p:attrNameLst>
                                          <p:attrName>style.visibility</p:attrName>
                                        </p:attrNameLst>
                                      </p:cBhvr>
                                      <p:to>
                                        <p:strVal val="visible"/>
                                      </p:to>
                                    </p:set>
                                    <p:animEffect transition="in" filter="blinds(horizontal)">
                                      <p:cBhvr>
                                        <p:cTn id="138" dur="500"/>
                                        <p:tgtEl>
                                          <p:spTgt spid="85"/>
                                        </p:tgtEl>
                                      </p:cBhvr>
                                    </p:animEffect>
                                  </p:childTnLst>
                                </p:cTn>
                              </p:par>
                            </p:childTnLst>
                          </p:cTn>
                        </p:par>
                      </p:childTnLst>
                    </p:cTn>
                  </p:par>
                  <p:par>
                    <p:cTn id="139" fill="hold">
                      <p:stCondLst>
                        <p:cond delay="indefinite"/>
                      </p:stCondLst>
                      <p:childTnLst>
                        <p:par>
                          <p:cTn id="140" fill="hold">
                            <p:stCondLst>
                              <p:cond delay="0"/>
                            </p:stCondLst>
                            <p:childTnLst>
                              <p:par>
                                <p:cTn id="141" presetID="3" presetClass="entr" presetSubtype="10" fill="hold" grpId="0" nodeType="clickEffect">
                                  <p:stCondLst>
                                    <p:cond delay="0"/>
                                  </p:stCondLst>
                                  <p:childTnLst>
                                    <p:set>
                                      <p:cBhvr>
                                        <p:cTn id="142" dur="1" fill="hold">
                                          <p:stCondLst>
                                            <p:cond delay="0"/>
                                          </p:stCondLst>
                                        </p:cTn>
                                        <p:tgtEl>
                                          <p:spTgt spid="31"/>
                                        </p:tgtEl>
                                        <p:attrNameLst>
                                          <p:attrName>style.visibility</p:attrName>
                                        </p:attrNameLst>
                                      </p:cBhvr>
                                      <p:to>
                                        <p:strVal val="visible"/>
                                      </p:to>
                                    </p:set>
                                    <p:animEffect transition="in" filter="blinds(horizontal)">
                                      <p:cBhvr>
                                        <p:cTn id="143" dur="500"/>
                                        <p:tgtEl>
                                          <p:spTgt spid="31"/>
                                        </p:tgtEl>
                                      </p:cBhvr>
                                    </p:animEffect>
                                  </p:childTnLst>
                                </p:cTn>
                              </p:par>
                              <p:par>
                                <p:cTn id="144" presetID="3" presetClass="entr" presetSubtype="10" fill="hold" grpId="0" nodeType="withEffect">
                                  <p:stCondLst>
                                    <p:cond delay="0"/>
                                  </p:stCondLst>
                                  <p:childTnLst>
                                    <p:set>
                                      <p:cBhvr>
                                        <p:cTn id="145" dur="1" fill="hold">
                                          <p:stCondLst>
                                            <p:cond delay="0"/>
                                          </p:stCondLst>
                                        </p:cTn>
                                        <p:tgtEl>
                                          <p:spTgt spid="44"/>
                                        </p:tgtEl>
                                        <p:attrNameLst>
                                          <p:attrName>style.visibility</p:attrName>
                                        </p:attrNameLst>
                                      </p:cBhvr>
                                      <p:to>
                                        <p:strVal val="visible"/>
                                      </p:to>
                                    </p:set>
                                    <p:animEffect transition="in" filter="blinds(horizontal)">
                                      <p:cBhvr>
                                        <p:cTn id="146" dur="500"/>
                                        <p:tgtEl>
                                          <p:spTgt spid="44"/>
                                        </p:tgtEl>
                                      </p:cBhvr>
                                    </p:animEffect>
                                  </p:childTnLst>
                                </p:cTn>
                              </p:par>
                            </p:childTnLst>
                          </p:cTn>
                        </p:par>
                      </p:childTnLst>
                    </p:cTn>
                  </p:par>
                  <p:par>
                    <p:cTn id="147" fill="hold">
                      <p:stCondLst>
                        <p:cond delay="indefinite"/>
                      </p:stCondLst>
                      <p:childTnLst>
                        <p:par>
                          <p:cTn id="148" fill="hold">
                            <p:stCondLst>
                              <p:cond delay="0"/>
                            </p:stCondLst>
                            <p:childTnLst>
                              <p:par>
                                <p:cTn id="149" presetID="3" presetClass="entr" presetSubtype="10" fill="hold" grpId="0" nodeType="clickEffect">
                                  <p:stCondLst>
                                    <p:cond delay="0"/>
                                  </p:stCondLst>
                                  <p:childTnLst>
                                    <p:set>
                                      <p:cBhvr>
                                        <p:cTn id="150" dur="1" fill="hold">
                                          <p:stCondLst>
                                            <p:cond delay="0"/>
                                          </p:stCondLst>
                                        </p:cTn>
                                        <p:tgtEl>
                                          <p:spTgt spid="46"/>
                                        </p:tgtEl>
                                        <p:attrNameLst>
                                          <p:attrName>style.visibility</p:attrName>
                                        </p:attrNameLst>
                                      </p:cBhvr>
                                      <p:to>
                                        <p:strVal val="visible"/>
                                      </p:to>
                                    </p:set>
                                    <p:animEffect transition="in" filter="blinds(horizontal)">
                                      <p:cBhvr>
                                        <p:cTn id="151" dur="500"/>
                                        <p:tgtEl>
                                          <p:spTgt spid="46"/>
                                        </p:tgtEl>
                                      </p:cBhvr>
                                    </p:animEffect>
                                  </p:childTnLst>
                                </p:cTn>
                              </p:par>
                              <p:par>
                                <p:cTn id="152" presetID="3" presetClass="entr" presetSubtype="10" fill="hold" grpId="0" nodeType="withEffect">
                                  <p:stCondLst>
                                    <p:cond delay="0"/>
                                  </p:stCondLst>
                                  <p:childTnLst>
                                    <p:set>
                                      <p:cBhvr>
                                        <p:cTn id="153" dur="1" fill="hold">
                                          <p:stCondLst>
                                            <p:cond delay="0"/>
                                          </p:stCondLst>
                                        </p:cTn>
                                        <p:tgtEl>
                                          <p:spTgt spid="52"/>
                                        </p:tgtEl>
                                        <p:attrNameLst>
                                          <p:attrName>style.visibility</p:attrName>
                                        </p:attrNameLst>
                                      </p:cBhvr>
                                      <p:to>
                                        <p:strVal val="visible"/>
                                      </p:to>
                                    </p:set>
                                    <p:animEffect transition="in" filter="blinds(horizontal)">
                                      <p:cBhvr>
                                        <p:cTn id="154" dur="500"/>
                                        <p:tgtEl>
                                          <p:spTgt spid="52"/>
                                        </p:tgtEl>
                                      </p:cBhvr>
                                    </p:animEffect>
                                  </p:childTnLst>
                                </p:cTn>
                              </p:par>
                              <p:par>
                                <p:cTn id="155" presetID="3" presetClass="entr" presetSubtype="10" fill="hold" grpId="0" nodeType="withEffect">
                                  <p:stCondLst>
                                    <p:cond delay="0"/>
                                  </p:stCondLst>
                                  <p:childTnLst>
                                    <p:set>
                                      <p:cBhvr>
                                        <p:cTn id="156" dur="1" fill="hold">
                                          <p:stCondLst>
                                            <p:cond delay="0"/>
                                          </p:stCondLst>
                                        </p:cTn>
                                        <p:tgtEl>
                                          <p:spTgt spid="58"/>
                                        </p:tgtEl>
                                        <p:attrNameLst>
                                          <p:attrName>style.visibility</p:attrName>
                                        </p:attrNameLst>
                                      </p:cBhvr>
                                      <p:to>
                                        <p:strVal val="visible"/>
                                      </p:to>
                                    </p:set>
                                    <p:animEffect transition="in" filter="blinds(horizontal)">
                                      <p:cBhvr>
                                        <p:cTn id="157" dur="500"/>
                                        <p:tgtEl>
                                          <p:spTgt spid="58"/>
                                        </p:tgtEl>
                                      </p:cBhvr>
                                    </p:animEffect>
                                  </p:childTnLst>
                                </p:cTn>
                              </p:par>
                              <p:par>
                                <p:cTn id="158" presetID="3" presetClass="entr" presetSubtype="10" fill="hold" grpId="0" nodeType="withEffect">
                                  <p:stCondLst>
                                    <p:cond delay="0"/>
                                  </p:stCondLst>
                                  <p:childTnLst>
                                    <p:set>
                                      <p:cBhvr>
                                        <p:cTn id="159" dur="1" fill="hold">
                                          <p:stCondLst>
                                            <p:cond delay="0"/>
                                          </p:stCondLst>
                                        </p:cTn>
                                        <p:tgtEl>
                                          <p:spTgt spid="59"/>
                                        </p:tgtEl>
                                        <p:attrNameLst>
                                          <p:attrName>style.visibility</p:attrName>
                                        </p:attrNameLst>
                                      </p:cBhvr>
                                      <p:to>
                                        <p:strVal val="visible"/>
                                      </p:to>
                                    </p:set>
                                    <p:animEffect transition="in" filter="blinds(horizontal)">
                                      <p:cBhvr>
                                        <p:cTn id="16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26" grpId="0" animBg="1"/>
      <p:bldP spid="28" grpId="0" animBg="1"/>
      <p:bldP spid="29" grpId="0" animBg="1"/>
      <p:bldP spid="30" grpId="0" animBg="1"/>
      <p:bldP spid="31" grpId="0" animBg="1"/>
      <p:bldP spid="45" grpId="0" animBg="1"/>
      <p:bldP spid="47" grpId="0" animBg="1"/>
      <p:bldP spid="48" grpId="0" animBg="1"/>
      <p:bldP spid="49" grpId="0" animBg="1"/>
      <p:bldP spid="50" grpId="0" animBg="1"/>
      <p:bldP spid="51" grpId="0" animBg="1"/>
      <p:bldP spid="53" grpId="0" animBg="1"/>
      <p:bldP spid="54" grpId="0" animBg="1"/>
      <p:bldP spid="55" grpId="0" animBg="1"/>
      <p:bldP spid="56" grpId="0" animBg="1"/>
      <p:bldP spid="57" grpId="0" animBg="1"/>
      <p:bldP spid="60" grpId="0" animBg="1"/>
      <p:bldP spid="65" grpId="0" animBg="1"/>
      <p:bldP spid="67" grpId="0"/>
      <p:bldP spid="68" grpId="0" animBg="1"/>
      <p:bldP spid="70" grpId="0"/>
      <p:bldP spid="72" grpId="0"/>
      <p:bldP spid="69" grpId="0" animBg="1"/>
      <p:bldP spid="77" grpId="0"/>
      <p:bldP spid="78" grpId="0"/>
      <p:bldP spid="79" grpId="0" animBg="1"/>
      <p:bldP spid="80" grpId="0" animBg="1"/>
      <p:bldP spid="81" grpId="0"/>
      <p:bldP spid="82" grpId="0"/>
      <p:bldP spid="85" grpId="0"/>
      <p:bldP spid="44" grpId="0" animBg="1"/>
      <p:bldP spid="46" grpId="0" animBg="1"/>
      <p:bldP spid="52"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Entry Level Certificate</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3966345" cy="4234926"/>
          </a:xfrm>
        </p:spPr>
        <p:txBody>
          <a:bodyPr/>
          <a:lstStyle/>
          <a:p>
            <a:pPr>
              <a:buFont typeface="Arial" pitchFamily="34" charset="0"/>
              <a:buChar char="•"/>
            </a:pPr>
            <a:r>
              <a:rPr lang="en-GB" sz="1400" dirty="0" smtClean="0"/>
              <a:t>portfolio based qualification made up of 8 units of work</a:t>
            </a:r>
          </a:p>
          <a:p>
            <a:pPr>
              <a:buFont typeface="Arial" pitchFamily="34" charset="0"/>
              <a:buChar char="•"/>
            </a:pPr>
            <a:r>
              <a:rPr lang="en-GB" sz="1400" dirty="0" smtClean="0"/>
              <a:t>4 externally-set assignments and 4 units of </a:t>
            </a:r>
            <a:r>
              <a:rPr lang="en-GB" sz="1400" dirty="0" err="1" smtClean="0"/>
              <a:t>classwork</a:t>
            </a:r>
            <a:r>
              <a:rPr lang="en-GB" sz="1400" dirty="0" smtClean="0"/>
              <a:t>. </a:t>
            </a:r>
          </a:p>
          <a:p>
            <a:endParaRPr lang="en-GB" sz="1400" dirty="0" smtClean="0"/>
          </a:p>
          <a:p>
            <a:pPr>
              <a:buFont typeface="Arial" pitchFamily="34" charset="0"/>
              <a:buChar char="•"/>
            </a:pPr>
            <a:r>
              <a:rPr lang="en-GB" sz="1400" dirty="0" smtClean="0"/>
              <a:t>Certification is once a year in May and candidates can obtain an Entry level Certificate at Entry 1, 2, or 3 depending on the standard of portfolio produced. </a:t>
            </a:r>
          </a:p>
          <a:p>
            <a:endParaRPr lang="en-GB" sz="1400" dirty="0" smtClean="0"/>
          </a:p>
          <a:p>
            <a:pPr>
              <a:buFont typeface="Arial" pitchFamily="34" charset="0"/>
              <a:buChar char="•"/>
            </a:pPr>
            <a:r>
              <a:rPr lang="en-GB" sz="1400" dirty="0" smtClean="0"/>
              <a:t>Candidates </a:t>
            </a:r>
            <a:r>
              <a:rPr lang="en-GB" sz="1400" dirty="0" smtClean="0">
                <a:solidFill>
                  <a:srgbClr val="FF0000"/>
                </a:solidFill>
              </a:rPr>
              <a:t>can</a:t>
            </a:r>
            <a:r>
              <a:rPr lang="en-GB" sz="1400" dirty="0" smtClean="0"/>
              <a:t> enter for both GCSE Maths and Entry Level Certificate Maths in the same series. </a:t>
            </a:r>
          </a:p>
          <a:p>
            <a:endParaRPr lang="en-GB" sz="1400" dirty="0" smtClean="0"/>
          </a:p>
          <a:p>
            <a:pPr>
              <a:buFont typeface="Arial" pitchFamily="34" charset="0"/>
              <a:buChar char="•"/>
            </a:pPr>
            <a:r>
              <a:rPr lang="en-GB" sz="1400" dirty="0" smtClean="0"/>
              <a:t>Individual units from the ELC spec. can be accredited through the Unit Award Scheme.</a:t>
            </a:r>
          </a:p>
          <a:p>
            <a:endParaRPr lang="en-GB"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004048" y="1988840"/>
            <a:ext cx="3456384" cy="3888432"/>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 name="TextBox 7"/>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2016</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Entry Level Functional Skills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4398393" cy="4234926"/>
          </a:xfrm>
        </p:spPr>
        <p:txBody>
          <a:bodyPr/>
          <a:lstStyle/>
          <a:p>
            <a:r>
              <a:rPr lang="en-GB" sz="1400" dirty="0" smtClean="0"/>
              <a:t>1</a:t>
            </a:r>
            <a:r>
              <a:rPr lang="en-GB" sz="1400" baseline="30000" dirty="0" smtClean="0"/>
              <a:t>st</a:t>
            </a:r>
            <a:r>
              <a:rPr lang="en-GB" sz="1400" dirty="0" smtClean="0"/>
              <a:t> certification November 2011 and thereafter January, March and June each year.</a:t>
            </a:r>
          </a:p>
          <a:p>
            <a:pPr>
              <a:buNone/>
            </a:pPr>
            <a:endParaRPr lang="en-GB" sz="1400" dirty="0" smtClean="0"/>
          </a:p>
          <a:p>
            <a:r>
              <a:rPr lang="en-GB" sz="1400" dirty="0" smtClean="0"/>
              <a:t>Separate assessment at each level ( E1, E2, E3). Pass or fail at each level.</a:t>
            </a:r>
          </a:p>
          <a:p>
            <a:pPr>
              <a:buNone/>
            </a:pPr>
            <a:endParaRPr lang="en-GB" sz="1400" dirty="0" smtClean="0"/>
          </a:p>
          <a:p>
            <a:r>
              <a:rPr lang="en-GB" sz="1400" dirty="0" smtClean="0"/>
              <a:t>Externally set by AQA,  internally assessed by teacher/tutor.</a:t>
            </a:r>
          </a:p>
          <a:p>
            <a:pPr>
              <a:buNone/>
            </a:pPr>
            <a:endParaRPr lang="en-GB" sz="1400" dirty="0" smtClean="0"/>
          </a:p>
          <a:p>
            <a:r>
              <a:rPr lang="en-GB" sz="1400" dirty="0" smtClean="0"/>
              <a:t>Entry 1 and Entry 2 are one to one</a:t>
            </a:r>
            <a:r>
              <a:rPr lang="en-GB" sz="1400" dirty="0" smtClean="0">
                <a:solidFill>
                  <a:srgbClr val="FF0000"/>
                </a:solidFill>
              </a:rPr>
              <a:t> practical </a:t>
            </a:r>
            <a:r>
              <a:rPr lang="en-GB" sz="1400" dirty="0" smtClean="0"/>
              <a:t>tasks  set by AQA ( 1 hour)</a:t>
            </a:r>
          </a:p>
          <a:p>
            <a:pPr>
              <a:buNone/>
            </a:pPr>
            <a:endParaRPr lang="en-GB" sz="1400" dirty="0" smtClean="0"/>
          </a:p>
          <a:p>
            <a:r>
              <a:rPr lang="en-GB" sz="1400" dirty="0" smtClean="0"/>
              <a:t>Entry 3 is a written controlled assessment task set by AQA ( 1 hour)</a:t>
            </a:r>
          </a:p>
          <a:p>
            <a:pPr>
              <a:buNone/>
            </a:pPr>
            <a:endParaRPr lang="en-GB" sz="1400" dirty="0" smtClean="0"/>
          </a:p>
          <a:p>
            <a:r>
              <a:rPr lang="en-GB" sz="1400" dirty="0" smtClean="0"/>
              <a:t>All tasks are set in familiar contexts from everyday life, the workplace or educational settings. </a:t>
            </a:r>
          </a:p>
          <a:p>
            <a:endParaRPr lang="en-GB"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45</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smtClean="0"/>
              <a:t>Overview</a:t>
            </a:r>
            <a:endParaRPr lang="en-GB" sz="36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p:txBody>
          <a:bodyPr/>
          <a:lstStyle/>
          <a:p>
            <a:r>
              <a:rPr lang="en-GB" dirty="0" smtClean="0"/>
              <a:t>Revision of National Curriculum – September 2014</a:t>
            </a:r>
          </a:p>
          <a:p>
            <a:endParaRPr lang="en-GB" dirty="0" smtClean="0"/>
          </a:p>
          <a:p>
            <a:r>
              <a:rPr lang="en-GB" dirty="0" smtClean="0"/>
              <a:t>Revision of GCSE – September 2015</a:t>
            </a:r>
          </a:p>
          <a:p>
            <a:endParaRPr lang="en-GB" dirty="0" smtClean="0"/>
          </a:p>
          <a:p>
            <a:r>
              <a:rPr lang="en-GB" dirty="0" smtClean="0"/>
              <a:t>GCSE reforms – modular to linear – June 2014</a:t>
            </a:r>
          </a:p>
          <a:p>
            <a:endParaRPr lang="en-GB" dirty="0" smtClean="0"/>
          </a:p>
          <a:p>
            <a:r>
              <a:rPr lang="en-GB" dirty="0" smtClean="0"/>
              <a:t>Performance Table changes – 2014</a:t>
            </a:r>
          </a:p>
          <a:p>
            <a:endParaRPr lang="en-GB" dirty="0" smtClean="0"/>
          </a:p>
          <a:p>
            <a:r>
              <a:rPr lang="en-GB" dirty="0" smtClean="0"/>
              <a:t>Post 16 mathematics changes - ?</a:t>
            </a:r>
          </a:p>
          <a:p>
            <a:pPr lvl="4"/>
            <a:endParaRPr lang="en-GB" dirty="0" smtClean="0"/>
          </a:p>
          <a:p>
            <a:endParaRPr lang="en-GB" dirty="0"/>
          </a:p>
        </p:txBody>
      </p:sp>
      <p:sp>
        <p:nvSpPr>
          <p:cNvPr id="5" name="Text Placeholder 4"/>
          <p:cNvSpPr>
            <a:spLocks noGrp="1"/>
          </p:cNvSpPr>
          <p:nvPr>
            <p:ph type="body" sz="quarter" idx="12"/>
          </p:nvPr>
        </p:nvSpPr>
        <p:spPr/>
        <p:txBody>
          <a:bodyPr/>
          <a:lstStyle/>
          <a:p>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Functional Skills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4254377" cy="4234926"/>
          </a:xfrm>
        </p:spPr>
        <p:txBody>
          <a:bodyPr/>
          <a:lstStyle/>
          <a:p>
            <a:pPr>
              <a:buNone/>
            </a:pPr>
            <a:r>
              <a:rPr lang="en-GB" sz="1400" dirty="0" smtClean="0"/>
              <a:t>assesses the skills standards with questions placed in contexts which </a:t>
            </a:r>
          </a:p>
          <a:p>
            <a:pPr>
              <a:buNone/>
            </a:pPr>
            <a:r>
              <a:rPr lang="en-GB" sz="1400" dirty="0" smtClean="0"/>
              <a:t>may be unfamiliar and may be drawn from everyday life, the workplace </a:t>
            </a:r>
          </a:p>
          <a:p>
            <a:pPr>
              <a:buNone/>
            </a:pPr>
            <a:r>
              <a:rPr lang="en-GB" sz="1400" dirty="0" smtClean="0"/>
              <a:t>or educational settings</a:t>
            </a:r>
          </a:p>
          <a:p>
            <a:pPr>
              <a:buNone/>
            </a:pPr>
            <a:endParaRPr lang="en-GB" sz="1400" dirty="0" smtClean="0"/>
          </a:p>
          <a:p>
            <a:r>
              <a:rPr lang="en-GB" sz="1400" dirty="0" smtClean="0"/>
              <a:t>Level 2 equivalent to 23 school attainment points (half GCSE B)</a:t>
            </a:r>
          </a:p>
          <a:p>
            <a:r>
              <a:rPr lang="en-GB" sz="1400" dirty="0" smtClean="0"/>
              <a:t>Level 1 equivalent to 12.5 school attainment points</a:t>
            </a:r>
          </a:p>
          <a:p>
            <a:pPr>
              <a:buNone/>
            </a:pPr>
            <a:endParaRPr lang="en-GB" sz="1400" b="1" dirty="0" smtClean="0"/>
          </a:p>
          <a:p>
            <a:pPr>
              <a:buNone/>
            </a:pPr>
            <a:r>
              <a:rPr lang="en-GB" sz="1400" b="1" dirty="0" smtClean="0"/>
              <a:t>Assessment Structure:</a:t>
            </a:r>
          </a:p>
          <a:p>
            <a:r>
              <a:rPr lang="en-GB" sz="1400" dirty="0" smtClean="0"/>
              <a:t>3 to 5 questions each based on one context worth, together, a total of 60 marks</a:t>
            </a:r>
          </a:p>
          <a:p>
            <a:r>
              <a:rPr lang="en-GB" sz="1400" dirty="0" smtClean="0"/>
              <a:t>some of the contexts are presented in advance on pre-released data sheets. </a:t>
            </a:r>
            <a:endParaRPr lang="en-GB" sz="1400"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45</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10 at L2</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Free-Standing Maths Qualifications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484784"/>
            <a:ext cx="4686425" cy="4658842"/>
          </a:xfrm>
        </p:spPr>
        <p:txBody>
          <a:bodyPr/>
          <a:lstStyle/>
          <a:p>
            <a:r>
              <a:rPr lang="en-GB" sz="1400" i="1" dirty="0" smtClean="0"/>
              <a:t>have been designed to encourage students to apply</a:t>
            </a:r>
          </a:p>
          <a:p>
            <a:r>
              <a:rPr lang="en-GB" sz="1400" i="1" dirty="0" smtClean="0"/>
              <a:t>mathematical principles in their studies, work or interests.</a:t>
            </a:r>
          </a:p>
          <a:p>
            <a:endParaRPr lang="en-GB" sz="1400" i="1" dirty="0" smtClean="0"/>
          </a:p>
          <a:p>
            <a:pPr>
              <a:buFont typeface="Arial" pitchFamily="34" charset="0"/>
              <a:buChar char="•"/>
            </a:pPr>
            <a:r>
              <a:rPr lang="en-GB" sz="1400" dirty="0" smtClean="0"/>
              <a:t>FSMQs have been designed at three levels  (Foundation, Higher and Advanced) to support the programmes of study of a wide range of students.</a:t>
            </a:r>
          </a:p>
          <a:p>
            <a:pPr>
              <a:buFont typeface="Arial" pitchFamily="34" charset="0"/>
              <a:buChar char="•"/>
            </a:pPr>
            <a:r>
              <a:rPr lang="en-GB" sz="1400" dirty="0" smtClean="0"/>
              <a:t>Each FSMQ is a graded qualification in its own right ,with its own certificate.</a:t>
            </a:r>
          </a:p>
          <a:p>
            <a:pPr>
              <a:buFont typeface="Arial" pitchFamily="34" charset="0"/>
              <a:buChar char="•"/>
            </a:pPr>
            <a:r>
              <a:rPr lang="en-GB" sz="1400" dirty="0" smtClean="0"/>
              <a:t>Pre-release data sheets are issued 2 – 3 weeks before exams, to help ensure students are familiar with and understand contexts and vocabulary in advance of the examination.</a:t>
            </a:r>
          </a:p>
          <a:p>
            <a:r>
              <a:rPr lang="en-GB" sz="1400" dirty="0" smtClean="0"/>
              <a:t>FSMQs available:</a:t>
            </a:r>
          </a:p>
          <a:p>
            <a:pPr>
              <a:buFont typeface="Arial" pitchFamily="34" charset="0"/>
              <a:buChar char="•"/>
            </a:pPr>
            <a:endParaRPr lang="en-GB" sz="2000" dirty="0" smtClean="0"/>
          </a:p>
          <a:p>
            <a:endParaRPr lang="en-GB" sz="2000" dirty="0" smtClean="0"/>
          </a:p>
          <a:p>
            <a:endParaRPr lang="en-GB" sz="2000" dirty="0" smtClean="0"/>
          </a:p>
          <a:p>
            <a:endParaRPr lang="en-GB" sz="2000" dirty="0" smtClean="0"/>
          </a:p>
          <a:p>
            <a:endParaRPr lang="en-GB" sz="2000" dirty="0" smtClean="0"/>
          </a:p>
          <a:p>
            <a:endParaRPr lang="en-GB" sz="2000" dirty="0"/>
          </a:p>
        </p:txBody>
      </p:sp>
      <p:sp>
        <p:nvSpPr>
          <p:cNvPr id="5" name="Text Placeholder 4"/>
          <p:cNvSpPr>
            <a:spLocks noGrp="1"/>
          </p:cNvSpPr>
          <p:nvPr>
            <p:ph type="body" sz="quarter" idx="12"/>
          </p:nvPr>
        </p:nvSpPr>
        <p:spPr/>
        <p:txBody>
          <a:bodyPr/>
          <a:lstStyle/>
          <a:p>
            <a:endParaRPr lang="en-GB"/>
          </a:p>
        </p:txBody>
      </p:sp>
      <p:graphicFrame>
        <p:nvGraphicFramePr>
          <p:cNvPr id="6" name="Table 5"/>
          <p:cNvGraphicFramePr>
            <a:graphicFrameLocks noGrp="1"/>
          </p:cNvGraphicFramePr>
          <p:nvPr/>
        </p:nvGraphicFramePr>
        <p:xfrm>
          <a:off x="1" y="4653136"/>
          <a:ext cx="5076054" cy="1742440"/>
        </p:xfrm>
        <a:graphic>
          <a:graphicData uri="http://schemas.openxmlformats.org/drawingml/2006/table">
            <a:tbl>
              <a:tblPr firstRow="1" bandRow="1">
                <a:tableStyleId>{5C22544A-7EE6-4342-B048-85BDC9FD1C3A}</a:tableStyleId>
              </a:tblPr>
              <a:tblGrid>
                <a:gridCol w="1618921"/>
                <a:gridCol w="1499002"/>
                <a:gridCol w="1958131"/>
              </a:tblGrid>
              <a:tr h="370840">
                <a:tc>
                  <a:txBody>
                    <a:bodyPr/>
                    <a:lstStyle/>
                    <a:p>
                      <a:r>
                        <a:rPr lang="en-GB" dirty="0" smtClean="0"/>
                        <a:t>Foundation</a:t>
                      </a:r>
                      <a:endParaRPr lang="en-GB" dirty="0"/>
                    </a:p>
                  </a:txBody>
                  <a:tcPr/>
                </a:tc>
                <a:tc>
                  <a:txBody>
                    <a:bodyPr/>
                    <a:lstStyle/>
                    <a:p>
                      <a:r>
                        <a:rPr lang="en-GB" dirty="0" smtClean="0"/>
                        <a:t>Higher</a:t>
                      </a:r>
                      <a:endParaRPr lang="en-GB" dirty="0"/>
                    </a:p>
                  </a:txBody>
                  <a:tcPr/>
                </a:tc>
                <a:tc>
                  <a:txBody>
                    <a:bodyPr/>
                    <a:lstStyle/>
                    <a:p>
                      <a:r>
                        <a:rPr lang="en-GB" dirty="0" smtClean="0"/>
                        <a:t>Advanced</a:t>
                      </a:r>
                      <a:endParaRPr lang="en-GB" dirty="0"/>
                    </a:p>
                  </a:txBody>
                  <a:tcPr/>
                </a:tc>
              </a:tr>
              <a:tr h="370840">
                <a:tc>
                  <a:txBody>
                    <a:bodyPr/>
                    <a:lstStyle/>
                    <a:p>
                      <a:pPr>
                        <a:buFont typeface="Arial" pitchFamily="34" charset="0"/>
                        <a:buChar char="•"/>
                      </a:pPr>
                      <a:r>
                        <a:rPr lang="en-GB" sz="1200" dirty="0" smtClean="0"/>
                        <a:t>Money Management</a:t>
                      </a:r>
                    </a:p>
                    <a:p>
                      <a:pPr>
                        <a:buFont typeface="Arial" pitchFamily="34" charset="0"/>
                        <a:buChar char="•"/>
                      </a:pPr>
                      <a:r>
                        <a:rPr lang="en-GB" sz="1200" dirty="0" smtClean="0"/>
                        <a:t>Using Spatial Techniques</a:t>
                      </a:r>
                    </a:p>
                    <a:p>
                      <a:pPr>
                        <a:buFont typeface="Arial" pitchFamily="34" charset="0"/>
                        <a:buChar char="•"/>
                      </a:pPr>
                      <a:r>
                        <a:rPr lang="en-GB" sz="1200" dirty="0" smtClean="0"/>
                        <a:t>Using Data</a:t>
                      </a:r>
                    </a:p>
                    <a:p>
                      <a:pPr>
                        <a:buFont typeface="Arial" pitchFamily="34" charset="0"/>
                        <a:buChar char="•"/>
                      </a:pPr>
                      <a:endParaRPr lang="en-GB" dirty="0"/>
                    </a:p>
                  </a:txBody>
                  <a:tcPr/>
                </a:tc>
                <a:tc>
                  <a:txBody>
                    <a:bodyPr/>
                    <a:lstStyle/>
                    <a:p>
                      <a:pPr>
                        <a:buFont typeface="Arial" pitchFamily="34" charset="0"/>
                        <a:buChar char="•"/>
                      </a:pPr>
                      <a:r>
                        <a:rPr lang="en-GB" sz="1200" dirty="0" smtClean="0"/>
                        <a:t>Financial Calculations</a:t>
                      </a:r>
                    </a:p>
                    <a:p>
                      <a:pPr>
                        <a:buFont typeface="Arial" pitchFamily="34" charset="0"/>
                        <a:buChar char="•"/>
                      </a:pPr>
                      <a:r>
                        <a:rPr lang="en-GB" sz="1200" dirty="0" smtClean="0"/>
                        <a:t>Shape and Space</a:t>
                      </a:r>
                    </a:p>
                    <a:p>
                      <a:pPr>
                        <a:buFont typeface="Arial" pitchFamily="34" charset="0"/>
                        <a:buChar char="•"/>
                      </a:pPr>
                      <a:r>
                        <a:rPr lang="en-GB" sz="1200" dirty="0" smtClean="0"/>
                        <a:t>Data Handling</a:t>
                      </a:r>
                    </a:p>
                    <a:p>
                      <a:pPr>
                        <a:buFont typeface="Arial" pitchFamily="34" charset="0"/>
                        <a:buChar char="•"/>
                      </a:pPr>
                      <a:r>
                        <a:rPr lang="en-GB" sz="1200" dirty="0" smtClean="0"/>
                        <a:t>Algebra and Graphs</a:t>
                      </a:r>
                      <a:endParaRPr lang="en-GB" sz="1200" dirty="0"/>
                    </a:p>
                  </a:txBody>
                  <a:tcPr/>
                </a:tc>
                <a:tc>
                  <a:txBody>
                    <a:bodyPr/>
                    <a:lstStyle/>
                    <a:p>
                      <a:pPr>
                        <a:buFont typeface="Arial" pitchFamily="34" charset="0"/>
                        <a:buChar char="•"/>
                      </a:pPr>
                      <a:r>
                        <a:rPr lang="en-GB" sz="1200" dirty="0" smtClean="0"/>
                        <a:t>Using and Applying</a:t>
                      </a:r>
                      <a:r>
                        <a:rPr lang="en-GB" sz="1200" baseline="0" dirty="0" smtClean="0"/>
                        <a:t> Statistics</a:t>
                      </a:r>
                    </a:p>
                    <a:p>
                      <a:pPr>
                        <a:buFont typeface="Arial" pitchFamily="34" charset="0"/>
                        <a:buChar char="•"/>
                      </a:pPr>
                      <a:r>
                        <a:rPr lang="en-GB" sz="1200" baseline="0" dirty="0" smtClean="0"/>
                        <a:t>Working with Algebraic and Graphical Techniques</a:t>
                      </a:r>
                    </a:p>
                    <a:p>
                      <a:pPr>
                        <a:buFont typeface="Arial" pitchFamily="34" charset="0"/>
                        <a:buChar char="•"/>
                      </a:pPr>
                      <a:r>
                        <a:rPr lang="en-GB" sz="1200" baseline="0" dirty="0" smtClean="0"/>
                        <a:t>Modelling with Calculus</a:t>
                      </a:r>
                    </a:p>
                    <a:p>
                      <a:pPr>
                        <a:buFont typeface="Arial" pitchFamily="34" charset="0"/>
                        <a:buChar char="•"/>
                      </a:pPr>
                      <a:r>
                        <a:rPr lang="en-GB" sz="1200" baseline="0" dirty="0" smtClean="0"/>
                        <a:t>Using and Applying Decision Mathematics</a:t>
                      </a:r>
                      <a:endParaRPr lang="en-GB" sz="1200" dirty="0"/>
                    </a:p>
                  </a:txBody>
                  <a:tcPr/>
                </a:tc>
              </a:tr>
            </a:tbl>
          </a:graphicData>
        </a:graphic>
      </p:graphicFrame>
      <p:sp>
        <p:nvSpPr>
          <p:cNvPr id="7" name="TextBox 6"/>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3"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3"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 name="TextBox 7"/>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F &amp; H – No</a:t>
            </a:r>
          </a:p>
          <a:p>
            <a:pPr marL="0" marR="0" indent="0" algn="l" defTabSz="914400" rtl="0" eaLnBrk="1" fontAlgn="base" latinLnBrk="0" hangingPunct="1">
              <a:lnSpc>
                <a:spcPct val="100000"/>
              </a:lnSpc>
              <a:spcBef>
                <a:spcPct val="0"/>
              </a:spcBef>
              <a:spcAft>
                <a:spcPct val="0"/>
              </a:spcAft>
              <a:buClrTx/>
              <a:buSzTx/>
              <a:buFontTx/>
              <a:buNone/>
              <a:tabLst/>
            </a:pPr>
            <a:r>
              <a:rPr lang="en-GB" b="1" kern="0" baseline="0" dirty="0" smtClean="0">
                <a:solidFill>
                  <a:srgbClr val="115190"/>
                </a:solidFill>
                <a:latin typeface="+mj-lt"/>
                <a:ea typeface="+mj-ea"/>
                <a:cs typeface="+mj-cs"/>
              </a:rPr>
              <a:t>Advanced -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60per unit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A=20 for each Advanced Unit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2013</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GCSE </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539552" y="1556792"/>
            <a:ext cx="4608512" cy="4514826"/>
          </a:xfrm>
        </p:spPr>
        <p:txBody>
          <a:bodyPr/>
          <a:lstStyle/>
          <a:p>
            <a:pPr>
              <a:buFont typeface="Arial" pitchFamily="34" charset="0"/>
              <a:buChar char="•"/>
            </a:pPr>
            <a:r>
              <a:rPr lang="en-GB" sz="1400" dirty="0" smtClean="0"/>
              <a:t>Available in unitised or linear</a:t>
            </a:r>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r>
              <a:rPr lang="en-GB" sz="1400" dirty="0" smtClean="0"/>
              <a:t>Greater focus on problem solving and process skills</a:t>
            </a:r>
          </a:p>
          <a:p>
            <a:pPr>
              <a:buFont typeface="Arial" pitchFamily="34" charset="0"/>
              <a:buChar char="•"/>
            </a:pPr>
            <a:endParaRPr lang="en-GB" dirty="0"/>
          </a:p>
        </p:txBody>
      </p:sp>
      <p:sp>
        <p:nvSpPr>
          <p:cNvPr id="5" name="Text Placeholder 4"/>
          <p:cNvSpPr>
            <a:spLocks noGrp="1"/>
          </p:cNvSpPr>
          <p:nvPr>
            <p:ph type="body" sz="quarter" idx="12"/>
          </p:nvPr>
        </p:nvSpPr>
        <p:spPr/>
        <p:txBody>
          <a:bodyPr/>
          <a:lstStyle/>
          <a:p>
            <a:endParaRPr lang="en-GB"/>
          </a:p>
        </p:txBody>
      </p:sp>
      <p:graphicFrame>
        <p:nvGraphicFramePr>
          <p:cNvPr id="6" name="Table 5"/>
          <p:cNvGraphicFramePr>
            <a:graphicFrameLocks noGrp="1"/>
          </p:cNvGraphicFramePr>
          <p:nvPr/>
        </p:nvGraphicFramePr>
        <p:xfrm>
          <a:off x="611560" y="1916832"/>
          <a:ext cx="4320480" cy="3621945"/>
        </p:xfrm>
        <a:graphic>
          <a:graphicData uri="http://schemas.openxmlformats.org/drawingml/2006/table">
            <a:tbl>
              <a:tblPr firstRow="1" bandRow="1">
                <a:tableStyleId>{00A15C55-8517-42AA-B614-E9B94910E393}</a:tableStyleId>
              </a:tblPr>
              <a:tblGrid>
                <a:gridCol w="2114277"/>
                <a:gridCol w="2206203"/>
              </a:tblGrid>
              <a:tr h="354987">
                <a:tc>
                  <a:txBody>
                    <a:bodyPr/>
                    <a:lstStyle/>
                    <a:p>
                      <a:pPr algn="ctr"/>
                      <a:r>
                        <a:rPr lang="en-GB" dirty="0" smtClean="0"/>
                        <a:t>unitised</a:t>
                      </a:r>
                      <a:endParaRPr lang="en-GB" dirty="0">
                        <a:solidFill>
                          <a:schemeClr val="tx1"/>
                        </a:solidFill>
                      </a:endParaRPr>
                    </a:p>
                  </a:txBody>
                  <a:tcPr/>
                </a:tc>
                <a:tc>
                  <a:txBody>
                    <a:bodyPr/>
                    <a:lstStyle/>
                    <a:p>
                      <a:pPr algn="ctr"/>
                      <a:r>
                        <a:rPr lang="en-GB" dirty="0" smtClean="0"/>
                        <a:t>linear</a:t>
                      </a:r>
                      <a:endParaRPr lang="en-GB" dirty="0">
                        <a:solidFill>
                          <a:schemeClr val="tx1"/>
                        </a:solidFill>
                      </a:endParaRPr>
                    </a:p>
                  </a:txBody>
                  <a:tcPr/>
                </a:tc>
              </a:tr>
              <a:tr h="354987">
                <a:tc>
                  <a:txBody>
                    <a:bodyPr/>
                    <a:lstStyle/>
                    <a:p>
                      <a:endParaRPr lang="en-GB" dirty="0">
                        <a:solidFill>
                          <a:srgbClr val="FF0000"/>
                        </a:solidFill>
                      </a:endParaRPr>
                    </a:p>
                  </a:txBody>
                  <a:tcPr/>
                </a:tc>
                <a:tc>
                  <a:txBody>
                    <a:bodyPr/>
                    <a:lstStyle/>
                    <a:p>
                      <a:endParaRPr lang="en-GB" dirty="0">
                        <a:solidFill>
                          <a:srgbClr val="FF0000"/>
                        </a:solidFill>
                      </a:endParaRPr>
                    </a:p>
                  </a:txBody>
                  <a:tcPr/>
                </a:tc>
              </a:tr>
              <a:tr h="1900910">
                <a:tc>
                  <a:txBody>
                    <a:bodyPr/>
                    <a:lstStyle/>
                    <a:p>
                      <a:r>
                        <a:rPr lang="en-GB" sz="1400" dirty="0" smtClean="0"/>
                        <a:t>U1: Number</a:t>
                      </a:r>
                      <a:r>
                        <a:rPr lang="en-GB" sz="1400" baseline="0" dirty="0" smtClean="0"/>
                        <a:t> &amp; Statistics</a:t>
                      </a:r>
                    </a:p>
                    <a:p>
                      <a:r>
                        <a:rPr lang="en-GB" sz="1400" baseline="0" dirty="0" smtClean="0"/>
                        <a:t>U2: Number &amp; Algebra</a:t>
                      </a:r>
                    </a:p>
                    <a:p>
                      <a:r>
                        <a:rPr lang="en-GB" sz="1400" baseline="0" dirty="0" smtClean="0"/>
                        <a:t>U3: Algebra &amp; Geometry</a:t>
                      </a:r>
                    </a:p>
                    <a:p>
                      <a:endParaRPr lang="en-GB" sz="1400" baseline="0" dirty="0" smtClean="0"/>
                    </a:p>
                    <a:p>
                      <a:r>
                        <a:rPr lang="en-GB" sz="1400" baseline="0" dirty="0" smtClean="0"/>
                        <a:t>A calculator is not allowed in Unit 2</a:t>
                      </a:r>
                    </a:p>
                    <a:p>
                      <a:endParaRPr lang="en-GB" sz="1400" dirty="0">
                        <a:solidFill>
                          <a:schemeClr val="tx1"/>
                        </a:solidFill>
                      </a:endParaRPr>
                    </a:p>
                  </a:txBody>
                  <a:tcPr/>
                </a:tc>
                <a:tc>
                  <a:txBody>
                    <a:bodyPr/>
                    <a:lstStyle/>
                    <a:p>
                      <a:r>
                        <a:rPr lang="en-GB" sz="1400" dirty="0" smtClean="0"/>
                        <a:t>Two papers, </a:t>
                      </a:r>
                    </a:p>
                    <a:p>
                      <a:r>
                        <a:rPr lang="en-GB" sz="1400" dirty="0" smtClean="0"/>
                        <a:t>one with calculator</a:t>
                      </a:r>
                      <a:r>
                        <a:rPr lang="en-GB" sz="1400" baseline="0" dirty="0" smtClean="0"/>
                        <a:t> allowed, </a:t>
                      </a:r>
                    </a:p>
                    <a:p>
                      <a:r>
                        <a:rPr lang="en-GB" sz="1400" baseline="0" dirty="0" smtClean="0"/>
                        <a:t>one non-calculator </a:t>
                      </a:r>
                    </a:p>
                    <a:p>
                      <a:endParaRPr lang="en-GB" sz="1400" baseline="0" dirty="0" smtClean="0"/>
                    </a:p>
                    <a:p>
                      <a:r>
                        <a:rPr lang="en-GB" sz="1400" baseline="0" dirty="0" smtClean="0"/>
                        <a:t>content can be assessed on either paper</a:t>
                      </a:r>
                      <a:endParaRPr lang="en-GB" sz="1400" dirty="0">
                        <a:solidFill>
                          <a:schemeClr val="tx1"/>
                        </a:solidFill>
                      </a:endParaRPr>
                    </a:p>
                  </a:txBody>
                  <a:tcPr/>
                </a:tc>
              </a:tr>
              <a:tr h="989515">
                <a:tc>
                  <a:txBody>
                    <a:bodyPr/>
                    <a:lstStyle/>
                    <a:p>
                      <a:r>
                        <a:rPr lang="en-GB" sz="1400" dirty="0" smtClean="0"/>
                        <a:t>Allows</a:t>
                      </a:r>
                      <a:r>
                        <a:rPr lang="en-GB" sz="1400" baseline="0" dirty="0" smtClean="0"/>
                        <a:t> assessment to be broken up and taken at different times</a:t>
                      </a:r>
                      <a:endParaRPr lang="en-GB" sz="1400" dirty="0">
                        <a:solidFill>
                          <a:schemeClr val="tx1"/>
                        </a:solidFill>
                      </a:endParaRPr>
                    </a:p>
                  </a:txBody>
                  <a:tcPr/>
                </a:tc>
                <a:tc>
                  <a:txBody>
                    <a:bodyPr/>
                    <a:lstStyle/>
                    <a:p>
                      <a:r>
                        <a:rPr lang="en-GB" sz="1400" dirty="0" smtClean="0"/>
                        <a:t>Promotes a holistic approach to the subject</a:t>
                      </a:r>
                      <a:endParaRPr lang="en-GB" sz="1400" dirty="0">
                        <a:solidFill>
                          <a:schemeClr val="tx1"/>
                        </a:solidFill>
                      </a:endParaRPr>
                    </a:p>
                  </a:txBody>
                  <a:tcPr/>
                </a:tc>
              </a:tr>
            </a:tbl>
          </a:graphicData>
        </a:graphic>
      </p:graphicFrame>
      <p:sp>
        <p:nvSpPr>
          <p:cNvPr id="7" name="TextBox 6"/>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 name="TextBox 7"/>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2016</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Applications of Mathematics </a:t>
            </a:r>
            <a:r>
              <a:rPr lang="en-GB" i="1" dirty="0" smtClean="0"/>
              <a:t>(pilot)</a:t>
            </a:r>
            <a:endParaRPr lang="en-GB" i="1"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395536" y="1700808"/>
            <a:ext cx="3960440" cy="4234926"/>
          </a:xfrm>
        </p:spPr>
        <p:txBody>
          <a:bodyPr/>
          <a:lstStyle/>
          <a:p>
            <a:r>
              <a:rPr lang="en-US" sz="2400" dirty="0" smtClean="0"/>
              <a:t>	</a:t>
            </a:r>
            <a:r>
              <a:rPr lang="en-US" sz="1400" i="1" dirty="0" smtClean="0"/>
              <a:t>will focus on mathematics as an essential tool for life and work, including everyday and financial contexts </a:t>
            </a:r>
          </a:p>
          <a:p>
            <a:pPr eaLnBrk="1" hangingPunct="1"/>
            <a:endParaRPr lang="en-GB" sz="1400" b="1" dirty="0" smtClean="0"/>
          </a:p>
          <a:p>
            <a:pPr eaLnBrk="1" hangingPunct="1">
              <a:buFont typeface="Arial" pitchFamily="34" charset="0"/>
              <a:buChar char="•"/>
            </a:pPr>
            <a:r>
              <a:rPr lang="en-GB" sz="1400" dirty="0" smtClean="0"/>
              <a:t>Unit A1 – Finance and Statistics</a:t>
            </a:r>
          </a:p>
          <a:p>
            <a:pPr eaLnBrk="1" hangingPunct="1">
              <a:buFont typeface="Arial" pitchFamily="34" charset="0"/>
              <a:buChar char="•"/>
            </a:pPr>
            <a:r>
              <a:rPr lang="en-GB" sz="1400" dirty="0" smtClean="0"/>
              <a:t>Unit A2 – Geometry and Measures</a:t>
            </a:r>
          </a:p>
          <a:p>
            <a:pPr eaLnBrk="1" hangingPunct="1"/>
            <a:endParaRPr lang="en-GB" sz="1400" dirty="0" smtClean="0"/>
          </a:p>
          <a:p>
            <a:pPr>
              <a:buFont typeface="Arial" pitchFamily="34" charset="0"/>
              <a:buChar char="•"/>
            </a:pPr>
            <a:r>
              <a:rPr lang="en-GB" sz="1400" dirty="0" smtClean="0"/>
              <a:t>Available January and June</a:t>
            </a:r>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endParaRPr lang="en-GB" sz="1400" dirty="0" smtClean="0"/>
          </a:p>
          <a:p>
            <a:pPr>
              <a:buFont typeface="Arial" pitchFamily="34" charset="0"/>
              <a:buChar char="•"/>
            </a:pPr>
            <a:r>
              <a:rPr lang="en-GB" sz="1400" dirty="0" smtClean="0"/>
              <a:t>Only by taking both </a:t>
            </a:r>
            <a:r>
              <a:rPr lang="en-GB" sz="1400" i="1" dirty="0" smtClean="0"/>
              <a:t>Methods</a:t>
            </a:r>
            <a:r>
              <a:rPr lang="en-GB" sz="1400" dirty="0" smtClean="0"/>
              <a:t> and </a:t>
            </a:r>
            <a:r>
              <a:rPr lang="en-GB" sz="1400" i="1" dirty="0" smtClean="0"/>
              <a:t>Applications</a:t>
            </a:r>
            <a:r>
              <a:rPr lang="en-GB" sz="1400" dirty="0" smtClean="0"/>
              <a:t> will a learner cover the KS4 </a:t>
            </a:r>
            <a:r>
              <a:rPr lang="en-GB" sz="1400" dirty="0" err="1" smtClean="0"/>
              <a:t>PoS</a:t>
            </a:r>
            <a:endParaRPr lang="en-GB" sz="1400" dirty="0" smtClean="0"/>
          </a:p>
          <a:p>
            <a:pPr>
              <a:buFont typeface="Arial" pitchFamily="34" charset="0"/>
              <a:buChar char="•"/>
            </a:pPr>
            <a:r>
              <a:rPr lang="en-GB" sz="1400" dirty="0" smtClean="0"/>
              <a:t>If a learner is entered for both pilot qualifications, </a:t>
            </a:r>
            <a:r>
              <a:rPr lang="en-GB" sz="1400" b="1" dirty="0" smtClean="0"/>
              <a:t>either</a:t>
            </a:r>
            <a:r>
              <a:rPr lang="en-GB" sz="1400" dirty="0" smtClean="0"/>
              <a:t> can count for school attainment tables</a:t>
            </a:r>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YES (but only one of Linked Pair </a:t>
            </a:r>
            <a:r>
              <a:rPr lang="en-GB" b="1" kern="0" dirty="0" err="1" smtClean="0">
                <a:solidFill>
                  <a:srgbClr val="115190"/>
                </a:solidFill>
                <a:latin typeface="+mj-lt"/>
                <a:ea typeface="+mj-ea"/>
                <a:cs typeface="+mj-cs"/>
              </a:rPr>
              <a:t>quals</a:t>
            </a:r>
            <a:r>
              <a:rPr lang="en-GB" b="1" kern="0" dirty="0" smtClean="0">
                <a:solidFill>
                  <a:srgbClr val="115190"/>
                </a:solidFill>
                <a:latin typeface="+mj-lt"/>
                <a:ea typeface="+mj-ea"/>
                <a:cs typeface="+mj-cs"/>
              </a:rPr>
              <a:t> can count)</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2014</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Methods in Mathematics </a:t>
            </a:r>
            <a:r>
              <a:rPr lang="en-GB" i="1" dirty="0" smtClean="0"/>
              <a:t>(pilot)</a:t>
            </a:r>
            <a:endParaRPr lang="en-GB" i="1"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7544" y="1628800"/>
            <a:ext cx="4032448" cy="4234926"/>
          </a:xfrm>
        </p:spPr>
        <p:txBody>
          <a:bodyPr/>
          <a:lstStyle/>
          <a:p>
            <a:pPr eaLnBrk="1" hangingPunct="1"/>
            <a:r>
              <a:rPr lang="en-US" sz="1400" dirty="0" smtClean="0"/>
              <a:t>	</a:t>
            </a:r>
            <a:r>
              <a:rPr lang="en-US" sz="1400" i="1" dirty="0" smtClean="0"/>
              <a:t>will acknowledge the subject as challenging and fulfilling in its own right, by concentrating on mathematical techniques and problem solving within mathematics </a:t>
            </a:r>
          </a:p>
          <a:p>
            <a:pPr eaLnBrk="1" hangingPunct="1"/>
            <a:endParaRPr lang="en-US" sz="1400" dirty="0" smtClean="0"/>
          </a:p>
          <a:p>
            <a:pPr>
              <a:buFont typeface="Arial" pitchFamily="34" charset="0"/>
              <a:buChar char="•"/>
            </a:pPr>
            <a:r>
              <a:rPr lang="en-GB" sz="1400" dirty="0" smtClean="0"/>
              <a:t>Unit M1 – Algebra and Probability</a:t>
            </a:r>
          </a:p>
          <a:p>
            <a:pPr>
              <a:buFont typeface="Arial" pitchFamily="34" charset="0"/>
              <a:buChar char="•"/>
            </a:pPr>
            <a:r>
              <a:rPr lang="en-GB" sz="1400" dirty="0" smtClean="0"/>
              <a:t>Unit M2 – Geometry and Algebra</a:t>
            </a:r>
          </a:p>
          <a:p>
            <a:pPr eaLnBrk="1" hangingPunct="1"/>
            <a:endParaRPr lang="en-GB" sz="1400" dirty="0" smtClean="0"/>
          </a:p>
          <a:p>
            <a:pPr>
              <a:buFont typeface="Arial" pitchFamily="34" charset="0"/>
              <a:buChar char="•"/>
            </a:pPr>
            <a:r>
              <a:rPr lang="en-GB" sz="1400" dirty="0" smtClean="0"/>
              <a:t>Available January and June</a:t>
            </a:r>
          </a:p>
          <a:p>
            <a:endParaRPr lang="en-GB" sz="1400" dirty="0" smtClean="0"/>
          </a:p>
          <a:p>
            <a:pPr>
              <a:buFont typeface="Arial" pitchFamily="34" charset="0"/>
              <a:buChar char="•"/>
            </a:pPr>
            <a:r>
              <a:rPr lang="en-GB" sz="1400" dirty="0" smtClean="0"/>
              <a:t>Only by taking both </a:t>
            </a:r>
            <a:r>
              <a:rPr lang="en-GB" sz="1400" i="1" dirty="0" smtClean="0"/>
              <a:t>Methods</a:t>
            </a:r>
            <a:r>
              <a:rPr lang="en-GB" sz="1400" dirty="0" smtClean="0"/>
              <a:t> and </a:t>
            </a:r>
            <a:r>
              <a:rPr lang="en-GB" sz="1400" i="1" dirty="0" smtClean="0"/>
              <a:t>Applications</a:t>
            </a:r>
            <a:r>
              <a:rPr lang="en-GB" sz="1400" dirty="0" smtClean="0"/>
              <a:t> will a learner cover the KS4 </a:t>
            </a:r>
            <a:r>
              <a:rPr lang="en-GB" sz="1400" dirty="0" err="1" smtClean="0"/>
              <a:t>PoS</a:t>
            </a:r>
            <a:endParaRPr lang="en-GB" sz="1400" dirty="0" smtClean="0"/>
          </a:p>
          <a:p>
            <a:pPr>
              <a:buFont typeface="Arial" pitchFamily="34" charset="0"/>
              <a:buChar char="•"/>
            </a:pPr>
            <a:r>
              <a:rPr lang="en-GB" sz="1400" dirty="0" smtClean="0"/>
              <a:t>If a learner is entered for both pilot qualifications, </a:t>
            </a:r>
            <a:r>
              <a:rPr lang="en-GB" sz="1400" b="1" dirty="0" smtClean="0"/>
              <a:t>either</a:t>
            </a:r>
            <a:r>
              <a:rPr lang="en-GB" sz="1400" dirty="0" smtClean="0"/>
              <a:t> can count for school attainment tables</a:t>
            </a:r>
            <a:endParaRPr lang="en-GB" sz="1400" b="1" dirty="0" smtClean="0"/>
          </a:p>
          <a:p>
            <a:endParaRPr lang="en-GB"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YES (but only one of Linked Pair </a:t>
            </a:r>
            <a:r>
              <a:rPr lang="en-GB" b="1" kern="0" dirty="0" err="1" smtClean="0">
                <a:solidFill>
                  <a:srgbClr val="115190"/>
                </a:solidFill>
                <a:latin typeface="+mj-lt"/>
                <a:ea typeface="+mj-ea"/>
                <a:cs typeface="+mj-cs"/>
              </a:rPr>
              <a:t>quals</a:t>
            </a:r>
            <a:r>
              <a:rPr lang="en-GB" b="1" kern="0" dirty="0" smtClean="0">
                <a:solidFill>
                  <a:srgbClr val="115190"/>
                </a:solidFill>
                <a:latin typeface="+mj-lt"/>
                <a:ea typeface="+mj-ea"/>
                <a:cs typeface="+mj-cs"/>
              </a:rPr>
              <a:t> can count)</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2014</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20932"/>
          </a:xfrm>
        </p:spPr>
        <p:txBody>
          <a:bodyPr/>
          <a:lstStyle/>
          <a:p>
            <a:r>
              <a:rPr lang="en-GB" dirty="0" smtClean="0"/>
              <a:t>Certificate in Use of Maths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628800"/>
            <a:ext cx="3534297" cy="4514826"/>
          </a:xfrm>
        </p:spPr>
        <p:txBody>
          <a:bodyPr/>
          <a:lstStyle/>
          <a:p>
            <a:r>
              <a:rPr lang="en-GB" sz="1400" dirty="0" smtClean="0"/>
              <a:t>One </a:t>
            </a:r>
            <a:r>
              <a:rPr lang="en-GB" sz="1400" i="1" dirty="0" smtClean="0"/>
              <a:t>core</a:t>
            </a:r>
            <a:r>
              <a:rPr lang="en-GB" sz="1400" dirty="0" smtClean="0"/>
              <a:t> unit</a:t>
            </a:r>
          </a:p>
          <a:p>
            <a:r>
              <a:rPr lang="en-GB" sz="1400" dirty="0" smtClean="0"/>
              <a:t>Then choose two from seven options:</a:t>
            </a:r>
          </a:p>
          <a:p>
            <a:pPr>
              <a:buNone/>
            </a:pPr>
            <a:r>
              <a:rPr lang="en-GB" sz="1400" b="1" dirty="0" smtClean="0">
                <a:solidFill>
                  <a:schemeClr val="bg2">
                    <a:lumMod val="75000"/>
                  </a:schemeClr>
                </a:solidFill>
              </a:rPr>
              <a:t>Higher FSMQ units available:</a:t>
            </a:r>
          </a:p>
          <a:p>
            <a:pPr>
              <a:buNone/>
            </a:pPr>
            <a:r>
              <a:rPr lang="en-GB" sz="1400" b="1" dirty="0" smtClean="0">
                <a:solidFill>
                  <a:schemeClr val="bg2">
                    <a:lumMod val="75000"/>
                  </a:schemeClr>
                </a:solidFill>
              </a:rPr>
              <a:t>		3a Financial Calculations</a:t>
            </a:r>
          </a:p>
          <a:p>
            <a:pPr>
              <a:buNone/>
            </a:pPr>
            <a:r>
              <a:rPr lang="en-GB" sz="1400" b="1" dirty="0" smtClean="0">
                <a:solidFill>
                  <a:schemeClr val="bg2">
                    <a:lumMod val="75000"/>
                  </a:schemeClr>
                </a:solidFill>
              </a:rPr>
              <a:t>		3b Shape and Space</a:t>
            </a:r>
          </a:p>
          <a:p>
            <a:pPr>
              <a:buNone/>
            </a:pPr>
            <a:r>
              <a:rPr lang="en-GB" sz="1400" b="1" dirty="0" smtClean="0">
                <a:solidFill>
                  <a:schemeClr val="bg2">
                    <a:lumMod val="75000"/>
                  </a:schemeClr>
                </a:solidFill>
              </a:rPr>
              <a:t>		3c Data Handling</a:t>
            </a:r>
          </a:p>
          <a:p>
            <a:pPr>
              <a:buNone/>
            </a:pPr>
            <a:r>
              <a:rPr lang="en-GB" sz="1400" b="1" dirty="0" smtClean="0">
                <a:solidFill>
                  <a:schemeClr val="bg2">
                    <a:lumMod val="75000"/>
                  </a:schemeClr>
                </a:solidFill>
              </a:rPr>
              <a:t>		3d Algebra and Graphs</a:t>
            </a:r>
          </a:p>
          <a:p>
            <a:pPr>
              <a:buNone/>
            </a:pPr>
            <a:endParaRPr lang="en-GB" sz="1400" b="1" dirty="0" smtClean="0">
              <a:solidFill>
                <a:schemeClr val="bg2">
                  <a:lumMod val="75000"/>
                </a:schemeClr>
              </a:solidFill>
            </a:endParaRPr>
          </a:p>
          <a:p>
            <a:pPr>
              <a:buNone/>
            </a:pPr>
            <a:r>
              <a:rPr lang="en-GB" sz="1400" b="1" dirty="0" smtClean="0">
                <a:solidFill>
                  <a:schemeClr val="bg2">
                    <a:lumMod val="75000"/>
                  </a:schemeClr>
                </a:solidFill>
              </a:rPr>
              <a:t>Foundation FSMQ units available:</a:t>
            </a:r>
          </a:p>
          <a:p>
            <a:pPr>
              <a:buNone/>
            </a:pPr>
            <a:r>
              <a:rPr lang="en-GB" sz="1400" b="1" dirty="0" smtClean="0">
                <a:solidFill>
                  <a:schemeClr val="bg2">
                    <a:lumMod val="75000"/>
                  </a:schemeClr>
                </a:solidFill>
              </a:rPr>
              <a:t>		3e Money Management</a:t>
            </a:r>
          </a:p>
          <a:p>
            <a:pPr>
              <a:buNone/>
            </a:pPr>
            <a:r>
              <a:rPr lang="en-GB" sz="1400" b="1" dirty="0" smtClean="0">
                <a:solidFill>
                  <a:schemeClr val="bg2">
                    <a:lumMod val="75000"/>
                  </a:schemeClr>
                </a:solidFill>
              </a:rPr>
              <a:t>		3f Using Spatial Techniques</a:t>
            </a:r>
          </a:p>
          <a:p>
            <a:pPr>
              <a:buNone/>
            </a:pPr>
            <a:r>
              <a:rPr lang="en-GB" sz="1400" b="1" dirty="0" smtClean="0">
                <a:solidFill>
                  <a:schemeClr val="bg2">
                    <a:lumMod val="75000"/>
                  </a:schemeClr>
                </a:solidFill>
              </a:rPr>
              <a:t>		3g Using Data</a:t>
            </a:r>
          </a:p>
          <a:p>
            <a:r>
              <a:rPr lang="en-GB" sz="1400" b="1" dirty="0" smtClean="0"/>
              <a:t>Increasing number of institutions recognise this as equivalent to a GCSE</a:t>
            </a:r>
            <a:endParaRPr lang="en-GB" sz="1400"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827584" y="5085184"/>
            <a:ext cx="2880320" cy="1512168"/>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0" cap="none" spc="0" normalizeH="0" baseline="0" noProof="0" dirty="0" smtClean="0">
                <a:ln>
                  <a:noFill/>
                </a:ln>
                <a:solidFill>
                  <a:srgbClr val="FF0000"/>
                </a:solidFill>
                <a:effectLst/>
                <a:uLnTx/>
                <a:uFillTx/>
                <a:latin typeface="+mj-lt"/>
                <a:ea typeface="+mj-ea"/>
                <a:cs typeface="+mj-cs"/>
              </a:rPr>
              <a:t>Some combinations are prohibited:</a:t>
            </a:r>
          </a:p>
          <a:p>
            <a:pPr marL="0" marR="0" indent="0" algn="l" defTabSz="914400" rtl="0" eaLnBrk="1" fontAlgn="base" latinLnBrk="0" hangingPunct="1">
              <a:lnSpc>
                <a:spcPct val="100000"/>
              </a:lnSpc>
              <a:spcBef>
                <a:spcPct val="0"/>
              </a:spcBef>
              <a:spcAft>
                <a:spcPct val="0"/>
              </a:spcAft>
              <a:buClrTx/>
              <a:buSzTx/>
              <a:buFontTx/>
              <a:buNone/>
              <a:tabLst/>
            </a:pPr>
            <a:r>
              <a:rPr lang="en-GB" sz="1400" b="1" kern="0" dirty="0" smtClean="0">
                <a:solidFill>
                  <a:srgbClr val="FF0000"/>
                </a:solidFill>
                <a:latin typeface="+mj-lt"/>
                <a:ea typeface="+mj-ea"/>
                <a:cs typeface="+mj-cs"/>
              </a:rPr>
              <a:t>3a &amp; 3e    3b &amp; 3f     </a:t>
            </a:r>
            <a:r>
              <a:rPr kumimoji="0" lang="en-GB" sz="1400" b="1" i="0" u="none" strike="noStrike" kern="0" cap="none" spc="0" normalizeH="0" baseline="0" noProof="0" dirty="0" smtClean="0">
                <a:ln>
                  <a:noFill/>
                </a:ln>
                <a:solidFill>
                  <a:srgbClr val="FF0000"/>
                </a:solidFill>
                <a:effectLst/>
                <a:uLnTx/>
                <a:uFillTx/>
                <a:latin typeface="+mj-lt"/>
                <a:ea typeface="+mj-ea"/>
                <a:cs typeface="+mj-cs"/>
              </a:rPr>
              <a:t>3c &amp; 3g</a:t>
            </a:r>
          </a:p>
        </p:txBody>
      </p:sp>
      <p:sp>
        <p:nvSpPr>
          <p:cNvPr id="7" name="TextBox 6"/>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 name="TextBox 7"/>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180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2017</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linds(horizontal)">
                                      <p:cBhvr>
                                        <p:cTn id="21" dur="500"/>
                                        <p:tgtEl>
                                          <p:spTgt spid="4">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blinds(horizontal)">
                                      <p:cBhvr>
                                        <p:cTn id="24" dur="500"/>
                                        <p:tgtEl>
                                          <p:spTgt spid="4">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linds(horizontal)">
                                      <p:cBhvr>
                                        <p:cTn id="27" dur="500"/>
                                        <p:tgtEl>
                                          <p:spTgt spid="4">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
                                            <p:txEl>
                                              <p:pRg st="8" end="8"/>
                                            </p:txEl>
                                          </p:spTgt>
                                        </p:tgtEl>
                                        <p:attrNameLst>
                                          <p:attrName>style.visibility</p:attrName>
                                        </p:attrNameLst>
                                      </p:cBhvr>
                                      <p:to>
                                        <p:strVal val="visible"/>
                                      </p:to>
                                    </p:set>
                                    <p:animEffect transition="in" filter="blinds(horizontal)">
                                      <p:cBhvr>
                                        <p:cTn id="30" dur="500"/>
                                        <p:tgtEl>
                                          <p:spTgt spid="4">
                                            <p:txEl>
                                              <p:pRg st="8" end="8"/>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animEffect transition="in" filter="blinds(horizontal)">
                                      <p:cBhvr>
                                        <p:cTn id="33" dur="500"/>
                                        <p:tgtEl>
                                          <p:spTgt spid="4">
                                            <p:txEl>
                                              <p:pRg st="9" end="9"/>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
                                            <p:txEl>
                                              <p:pRg st="10" end="10"/>
                                            </p:txEl>
                                          </p:spTgt>
                                        </p:tgtEl>
                                        <p:attrNameLst>
                                          <p:attrName>style.visibility</p:attrName>
                                        </p:attrNameLst>
                                      </p:cBhvr>
                                      <p:to>
                                        <p:strVal val="visible"/>
                                      </p:to>
                                    </p:set>
                                    <p:animEffect transition="in" filter="blinds(horizontal)">
                                      <p:cBhvr>
                                        <p:cTn id="36" dur="500"/>
                                        <p:tgtEl>
                                          <p:spTgt spid="4">
                                            <p:txEl>
                                              <p:pRg st="10" end="10"/>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Effect transition="in" filter="blinds(horizontal)">
                                      <p:cBhvr>
                                        <p:cTn id="39" dur="500"/>
                                        <p:tgtEl>
                                          <p:spTgt spid="4">
                                            <p:txEl>
                                              <p:pRg st="11" end="11"/>
                                            </p:txEl>
                                          </p:spTgt>
                                        </p:tgtEl>
                                      </p:cBhvr>
                                    </p:animEffect>
                                  </p:childTnLst>
                                </p:cTn>
                              </p:par>
                            </p:childTnLst>
                          </p:cTn>
                        </p:par>
                        <p:par>
                          <p:cTn id="40" fill="hold">
                            <p:stCondLst>
                              <p:cond delay="500"/>
                            </p:stCondLst>
                            <p:childTnLst>
                              <p:par>
                                <p:cTn id="41" presetID="3" presetClass="entr" presetSubtype="10" fill="hold" grpId="0" nodeType="afterEffect">
                                  <p:stCondLst>
                                    <p:cond delay="50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4">
                                            <p:txEl>
                                              <p:pRg st="12" end="12"/>
                                            </p:txEl>
                                          </p:spTgt>
                                        </p:tgtEl>
                                        <p:attrNameLst>
                                          <p:attrName>style.visibility</p:attrName>
                                        </p:attrNameLst>
                                      </p:cBhvr>
                                      <p:to>
                                        <p:strVal val="visible"/>
                                      </p:to>
                                    </p:set>
                                    <p:animEffect transition="in" filter="blinds(horizontal)">
                                      <p:cBhvr>
                                        <p:cTn id="48"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smtClean="0"/>
              <a:t>AQA Certificate in Further Mathematics (Level 2)</a:t>
            </a:r>
            <a:endParaRPr lang="en-GB" sz="2400"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3966345" cy="4400620"/>
          </a:xfrm>
        </p:spPr>
        <p:txBody>
          <a:bodyPr/>
          <a:lstStyle/>
          <a:p>
            <a:pPr>
              <a:buFont typeface="Arial" pitchFamily="34" charset="0"/>
              <a:buChar char="•"/>
            </a:pPr>
            <a:r>
              <a:rPr lang="en-GB" sz="1400" dirty="0" smtClean="0"/>
              <a:t>2 papers, one calculator allowed (60%), one non-calculator (40%)</a:t>
            </a:r>
          </a:p>
          <a:p>
            <a:pPr>
              <a:buFont typeface="Arial" pitchFamily="34" charset="0"/>
              <a:buChar char="•"/>
            </a:pPr>
            <a:r>
              <a:rPr lang="en-GB" sz="1400" dirty="0" smtClean="0"/>
              <a:t>Questions to test Grade C and above(with little grade C content)</a:t>
            </a:r>
          </a:p>
          <a:p>
            <a:pPr>
              <a:buFont typeface="Arial" pitchFamily="34" charset="0"/>
              <a:buChar char="•"/>
            </a:pPr>
            <a:r>
              <a:rPr lang="en-GB" sz="1400" dirty="0" smtClean="0"/>
              <a:t>A* with “distinction” grade for the best learners</a:t>
            </a:r>
          </a:p>
          <a:p>
            <a:pPr>
              <a:buFont typeface="Arial" pitchFamily="34" charset="0"/>
              <a:buChar char="•"/>
            </a:pPr>
            <a:endParaRPr lang="en-GB" sz="1400" dirty="0" smtClean="0"/>
          </a:p>
          <a:p>
            <a:pPr>
              <a:buFont typeface="Arial" pitchFamily="34" charset="0"/>
              <a:buChar char="•"/>
            </a:pPr>
            <a:r>
              <a:rPr lang="en-GB" sz="1400" dirty="0" smtClean="0"/>
              <a:t>Following an AQA GCSE course not a requirement</a:t>
            </a:r>
          </a:p>
          <a:p>
            <a:pPr>
              <a:buFont typeface="Arial" pitchFamily="34" charset="0"/>
              <a:buChar char="•"/>
            </a:pPr>
            <a:r>
              <a:rPr lang="en-GB" sz="1400" dirty="0" smtClean="0"/>
              <a:t>A certain grade at GCSE not a requirement</a:t>
            </a:r>
          </a:p>
          <a:p>
            <a:endParaRPr lang="en-GB" sz="1400" dirty="0" smtClean="0"/>
          </a:p>
          <a:p>
            <a:pPr>
              <a:buFont typeface="Arial" pitchFamily="34" charset="0"/>
              <a:buChar char="•"/>
            </a:pPr>
            <a:r>
              <a:rPr lang="en-GB" sz="1400" dirty="0" smtClean="0"/>
              <a:t>Review the </a:t>
            </a:r>
            <a:r>
              <a:rPr lang="en-GB" sz="1400" dirty="0" smtClean="0">
                <a:hlinkClick r:id="rId3"/>
              </a:rPr>
              <a:t>online specification</a:t>
            </a:r>
            <a:endParaRPr lang="en-GB" sz="1400" dirty="0" smtClean="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4"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4"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n/a</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2016</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Maths (AS)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7544" y="1628800"/>
            <a:ext cx="3456384" cy="4536504"/>
          </a:xfrm>
        </p:spPr>
        <p:txBody>
          <a:bodyPr/>
          <a:lstStyle/>
          <a:p>
            <a:pPr>
              <a:buFont typeface="Arial" pitchFamily="34" charset="0"/>
              <a:buChar char="•"/>
            </a:pPr>
            <a:r>
              <a:rPr lang="en-GB" sz="1400" dirty="0" smtClean="0"/>
              <a:t>Uses FSMQ units to provide an AS qualification</a:t>
            </a:r>
          </a:p>
          <a:p>
            <a:endParaRPr lang="en-GB" sz="1400" dirty="0" smtClean="0"/>
          </a:p>
          <a:p>
            <a:r>
              <a:rPr lang="en-GB" sz="1400" dirty="0" smtClean="0"/>
              <a:t>Two compulsory units:</a:t>
            </a:r>
          </a:p>
          <a:p>
            <a:pPr>
              <a:buFont typeface="Arial" pitchFamily="34" charset="0"/>
              <a:buChar char="•"/>
            </a:pPr>
            <a:r>
              <a:rPr lang="en-GB" sz="1400" dirty="0" smtClean="0"/>
              <a:t>Working with algebraic and graphical techniques</a:t>
            </a:r>
          </a:p>
          <a:p>
            <a:pPr>
              <a:buFont typeface="Arial" pitchFamily="34" charset="0"/>
              <a:buChar char="•"/>
            </a:pPr>
            <a:r>
              <a:rPr lang="en-GB" sz="1400" dirty="0" smtClean="0"/>
              <a:t>Applying Mathematics</a:t>
            </a:r>
          </a:p>
          <a:p>
            <a:r>
              <a:rPr lang="en-GB" sz="1400" dirty="0" smtClean="0"/>
              <a:t>Plus, one from:</a:t>
            </a:r>
          </a:p>
          <a:p>
            <a:pPr>
              <a:buFont typeface="Arial" pitchFamily="34" charset="0"/>
              <a:buChar char="•"/>
            </a:pPr>
            <a:r>
              <a:rPr lang="en-GB" sz="1400" dirty="0" smtClean="0"/>
              <a:t>Using and applying statistics</a:t>
            </a:r>
          </a:p>
          <a:p>
            <a:pPr>
              <a:buFont typeface="Arial" pitchFamily="34" charset="0"/>
              <a:buChar char="•"/>
            </a:pPr>
            <a:r>
              <a:rPr lang="en-GB" sz="1400" dirty="0" smtClean="0"/>
              <a:t>Modelling with calculus</a:t>
            </a:r>
          </a:p>
          <a:p>
            <a:pPr>
              <a:buFont typeface="Arial" pitchFamily="34" charset="0"/>
              <a:buChar char="•"/>
            </a:pPr>
            <a:r>
              <a:rPr lang="en-GB" sz="1400" dirty="0" smtClean="0"/>
              <a:t>Using and applying decision mathematics</a:t>
            </a:r>
          </a:p>
          <a:p>
            <a:pPr>
              <a:buFont typeface="Arial" pitchFamily="34" charset="0"/>
              <a:buChar char="•"/>
            </a:pPr>
            <a:endParaRPr lang="en-GB" sz="1400" dirty="0" smtClean="0"/>
          </a:p>
          <a:p>
            <a:pPr>
              <a:buFont typeface="Arial" pitchFamily="34" charset="0"/>
              <a:buChar char="•"/>
            </a:pPr>
            <a:r>
              <a:rPr lang="en-GB" sz="1400" dirty="0" smtClean="0"/>
              <a:t>Each unit makes up one third of AS level</a:t>
            </a:r>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180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A=60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Maths (A2) </a:t>
            </a:r>
            <a:r>
              <a:rPr lang="en-GB" i="1" dirty="0" smtClean="0"/>
              <a:t>pilot</a:t>
            </a:r>
            <a:endParaRPr lang="en-GB" i="1"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251521" y="1908700"/>
            <a:ext cx="4680519" cy="4234926"/>
          </a:xfrm>
        </p:spPr>
        <p:txBody>
          <a:bodyPr/>
          <a:lstStyle/>
          <a:p>
            <a:r>
              <a:rPr lang="en-GB" sz="1400" dirty="0" smtClean="0"/>
              <a:t>The Advanced </a:t>
            </a:r>
            <a:r>
              <a:rPr lang="en-GB" sz="1400" dirty="0" err="1" smtClean="0"/>
              <a:t>FSMQs</a:t>
            </a:r>
            <a:r>
              <a:rPr lang="en-GB" sz="1400" dirty="0" smtClean="0"/>
              <a:t> used in the pilot versions of AS and A-L UOM are assessed by </a:t>
            </a:r>
            <a:r>
              <a:rPr lang="en-GB" sz="1400" b="1" dirty="0" smtClean="0"/>
              <a:t>examination</a:t>
            </a:r>
            <a:r>
              <a:rPr lang="en-GB" sz="1400" dirty="0" smtClean="0"/>
              <a:t> only.  </a:t>
            </a:r>
          </a:p>
          <a:p>
            <a:r>
              <a:rPr lang="en-GB" sz="1400" dirty="0" smtClean="0"/>
              <a:t>AS Use of Maths comprises a compulsory Algebra unit plus two </a:t>
            </a:r>
            <a:r>
              <a:rPr lang="en-GB" sz="1400" dirty="0" err="1" smtClean="0"/>
              <a:t>FSMQs</a:t>
            </a:r>
            <a:r>
              <a:rPr lang="en-GB" sz="1400" dirty="0" smtClean="0"/>
              <a:t> from this list: Data Analysis, Dynamics, Decision Maths, Hypothesis Testing and Mathematical Principles for Personal Finance.</a:t>
            </a:r>
          </a:p>
          <a:p>
            <a:r>
              <a:rPr lang="en-GB" sz="1400" dirty="0" smtClean="0"/>
              <a:t>A2 Use of Maths comprises the Advanced FSMQ: Calculus (the only A2 level FSMQ), a Portfolio (coursework) unit and a Mathematical Comprehension unit.</a:t>
            </a:r>
          </a:p>
          <a:p>
            <a:r>
              <a:rPr lang="en-GB" sz="1400" dirty="0" smtClean="0"/>
              <a:t>All 6 units are equally weighted.  Pre-release data sheets are issued for all written units.  UCAS points as usual.</a:t>
            </a:r>
          </a:p>
          <a:p>
            <a:r>
              <a:rPr lang="en-GB" sz="1400" dirty="0" smtClean="0"/>
              <a:t>It is </a:t>
            </a:r>
            <a:r>
              <a:rPr lang="en-GB" sz="1400" b="1" dirty="0" smtClean="0"/>
              <a:t>not</a:t>
            </a:r>
            <a:r>
              <a:rPr lang="en-GB" sz="1400" dirty="0" smtClean="0"/>
              <a:t> possible to add the pilot A2 to the non-pilot AS to form the full pilot A-level.</a:t>
            </a:r>
          </a:p>
          <a:p>
            <a:r>
              <a:rPr lang="en-GB" sz="1400" dirty="0" smtClean="0"/>
              <a:t>We have extended the accreditation for the pilot A-level UOM and are still taking new pilot centres. Information is available on our website.  </a:t>
            </a:r>
          </a:p>
          <a:p>
            <a:endParaRPr lang="en-GB" sz="1800" dirty="0"/>
          </a:p>
        </p:txBody>
      </p:sp>
      <p:sp>
        <p:nvSpPr>
          <p:cNvPr id="5" name="Text Placeholder 4"/>
          <p:cNvSpPr>
            <a:spLocks noGrp="1"/>
          </p:cNvSpPr>
          <p:nvPr>
            <p:ph type="body" sz="quarter" idx="12"/>
          </p:nvPr>
        </p:nvSpPr>
        <p:spPr/>
        <p:txBody>
          <a:bodyPr/>
          <a:lstStyle/>
          <a:p>
            <a:endParaRPr lang="en-GB"/>
          </a:p>
        </p:txBody>
      </p:sp>
      <p:sp>
        <p:nvSpPr>
          <p:cNvPr id="6" name="TextBox 5"/>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7" name="TextBox 6"/>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360 (for full </a:t>
            </a:r>
            <a:r>
              <a:rPr lang="en-GB" b="1" kern="0" noProof="0" dirty="0" err="1" smtClean="0">
                <a:solidFill>
                  <a:srgbClr val="115190"/>
                </a:solidFill>
                <a:latin typeface="+mj-lt"/>
                <a:ea typeface="+mj-ea"/>
                <a:cs typeface="+mj-cs"/>
              </a:rPr>
              <a:t>Alevel</a:t>
            </a:r>
            <a:r>
              <a:rPr lang="en-GB" b="1" kern="0" noProof="0" dirty="0" smtClean="0">
                <a:solidFill>
                  <a:srgbClr val="115190"/>
                </a:solidFill>
                <a:latin typeface="+mj-lt"/>
                <a:ea typeface="+mj-ea"/>
                <a:cs typeface="+mj-cs"/>
              </a:rPr>
              <a: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A=120 (full A level)</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GCE Mathematics (AS)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539552" y="1916832"/>
            <a:ext cx="3960440" cy="4234926"/>
          </a:xfrm>
        </p:spPr>
        <p:txBody>
          <a:bodyPr/>
          <a:lstStyle/>
          <a:p>
            <a:pPr>
              <a:buNone/>
            </a:pPr>
            <a:r>
              <a:rPr lang="en-GB" sz="1400" dirty="0" smtClean="0"/>
              <a:t>Two core units:</a:t>
            </a:r>
          </a:p>
          <a:p>
            <a:r>
              <a:rPr lang="en-GB" sz="1400" dirty="0" smtClean="0"/>
              <a:t>Pure Core 1</a:t>
            </a:r>
          </a:p>
          <a:p>
            <a:r>
              <a:rPr lang="en-GB" sz="1400" dirty="0" smtClean="0"/>
              <a:t>Pure Core 2</a:t>
            </a:r>
          </a:p>
          <a:p>
            <a:pPr>
              <a:buNone/>
            </a:pPr>
            <a:r>
              <a:rPr lang="en-GB" sz="1400" dirty="0" smtClean="0"/>
              <a:t>Then one unit from options:</a:t>
            </a:r>
          </a:p>
          <a:p>
            <a:r>
              <a:rPr lang="en-GB" sz="1400" dirty="0" smtClean="0"/>
              <a:t>Statistics (with or without coursework)</a:t>
            </a:r>
          </a:p>
          <a:p>
            <a:r>
              <a:rPr lang="en-GB" sz="1400" dirty="0" smtClean="0"/>
              <a:t>Mechanics (with or without coursework)</a:t>
            </a:r>
          </a:p>
          <a:p>
            <a:r>
              <a:rPr lang="en-GB" sz="1400" dirty="0" smtClean="0"/>
              <a:t>Decision</a:t>
            </a:r>
          </a:p>
          <a:p>
            <a:endParaRPr lang="en-GB" sz="1400" dirty="0" smtClean="0"/>
          </a:p>
          <a:p>
            <a:r>
              <a:rPr lang="en-GB" sz="1400" dirty="0" smtClean="0"/>
              <a:t>Each unit makes up one third of the AS </a:t>
            </a:r>
          </a:p>
          <a:p>
            <a:endParaRPr lang="en-GB" sz="1400" dirty="0" smtClean="0"/>
          </a:p>
          <a:p>
            <a:r>
              <a:rPr lang="en-GB" sz="1400" dirty="0" smtClean="0"/>
              <a:t>Specification redevelopment on hold pending </a:t>
            </a:r>
            <a:r>
              <a:rPr lang="en-GB" sz="1400" dirty="0" err="1" smtClean="0"/>
              <a:t>Ofqual</a:t>
            </a:r>
            <a:r>
              <a:rPr lang="en-GB" sz="1400" dirty="0" smtClean="0"/>
              <a:t> review</a:t>
            </a:r>
            <a:endParaRPr lang="en-GB" sz="1400" dirty="0"/>
          </a:p>
        </p:txBody>
      </p:sp>
      <p:sp>
        <p:nvSpPr>
          <p:cNvPr id="5" name="Text Placeholder 4"/>
          <p:cNvSpPr>
            <a:spLocks noGrp="1"/>
          </p:cNvSpPr>
          <p:nvPr>
            <p:ph type="body" sz="quarter" idx="12"/>
          </p:nvPr>
        </p:nvSpPr>
        <p:spPr/>
        <p:txBody>
          <a:bodyPr/>
          <a:lstStyle/>
          <a:p>
            <a:endParaRPr lang="en-GB"/>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 name="TextBox 9"/>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3"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3"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1" name="TextBox 10"/>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180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A=60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720080"/>
          </a:xfrm>
        </p:spPr>
        <p:txBody>
          <a:bodyPr>
            <a:normAutofit/>
          </a:bodyPr>
          <a:lstStyle/>
          <a:p>
            <a:r>
              <a:rPr lang="en-GB" sz="3600" dirty="0" smtClean="0"/>
              <a:t>Timeline for GCSE changes</a:t>
            </a:r>
            <a:endParaRPr lang="en-GB" sz="3600" dirty="0"/>
          </a:p>
        </p:txBody>
      </p:sp>
      <p:sp>
        <p:nvSpPr>
          <p:cNvPr id="3" name="Footer Placeholder 2"/>
          <p:cNvSpPr>
            <a:spLocks noGrp="1"/>
          </p:cNvSpPr>
          <p:nvPr>
            <p:ph type="ftr" sz="quarter" idx="4294967295"/>
          </p:nvPr>
        </p:nvSpPr>
        <p:spPr>
          <a:xfrm>
            <a:off x="355107" y="6405563"/>
            <a:ext cx="8433788" cy="288925"/>
          </a:xfrm>
          <a:prstGeom prst="rect">
            <a:avLst/>
          </a:prstGeom>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a:xfrm>
            <a:off x="461639" y="1628800"/>
            <a:ext cx="8220722" cy="4514826"/>
          </a:xfrm>
        </p:spPr>
        <p:txBody>
          <a:bodyPr/>
          <a:lstStyle/>
          <a:p>
            <a:r>
              <a:rPr lang="en-GB" b="1" dirty="0" smtClean="0"/>
              <a:t>September 2012: </a:t>
            </a:r>
            <a:r>
              <a:rPr lang="en-GB" dirty="0" smtClean="0"/>
              <a:t>First teaching of new two-year linear GCSE courses</a:t>
            </a:r>
          </a:p>
          <a:p>
            <a:r>
              <a:rPr lang="en-GB" b="1" dirty="0" smtClean="0"/>
              <a:t>November 2012: </a:t>
            </a:r>
            <a:r>
              <a:rPr lang="en-GB" dirty="0" smtClean="0"/>
              <a:t>GCSE units available as in November 2011</a:t>
            </a:r>
          </a:p>
          <a:p>
            <a:r>
              <a:rPr lang="en-GB" b="1" dirty="0" smtClean="0"/>
              <a:t>January 2013: </a:t>
            </a:r>
            <a:r>
              <a:rPr lang="en-GB" dirty="0" smtClean="0"/>
              <a:t>GCSE units available as in January 2012</a:t>
            </a:r>
          </a:p>
          <a:p>
            <a:pPr indent="20638">
              <a:buNone/>
            </a:pPr>
            <a:r>
              <a:rPr lang="en-GB" dirty="0" smtClean="0"/>
              <a:t>External assessments for English literature, geography, history and religious studies will include additional marks for spelling, punctuation and grammar</a:t>
            </a:r>
          </a:p>
          <a:p>
            <a:r>
              <a:rPr lang="en-GB" b="1" dirty="0" smtClean="0"/>
              <a:t>March 2013</a:t>
            </a:r>
            <a:r>
              <a:rPr lang="en-GB" dirty="0" smtClean="0"/>
              <a:t>: GCSE units available as in March 2012</a:t>
            </a:r>
          </a:p>
          <a:p>
            <a:r>
              <a:rPr lang="en-GB" b="1" dirty="0" smtClean="0"/>
              <a:t>June 2013: </a:t>
            </a:r>
            <a:r>
              <a:rPr lang="en-GB" dirty="0" smtClean="0"/>
              <a:t>GCSE units available as in June 2012</a:t>
            </a:r>
          </a:p>
          <a:p>
            <a:pPr indent="20638">
              <a:buNone/>
            </a:pPr>
            <a:r>
              <a:rPr lang="en-GB" dirty="0" smtClean="0"/>
              <a:t>Final exam series with modular assessment.</a:t>
            </a:r>
          </a:p>
          <a:p>
            <a:endParaRPr lang="en-GB" dirty="0"/>
          </a:p>
        </p:txBody>
      </p:sp>
      <p:sp>
        <p:nvSpPr>
          <p:cNvPr id="5" name="Text Placeholder 4"/>
          <p:cNvSpPr>
            <a:spLocks noGrp="1"/>
          </p:cNvSpPr>
          <p:nvPr>
            <p:ph type="body" sz="quarter" idx="12"/>
          </p:nvPr>
        </p:nvSpPr>
        <p:spPr/>
        <p:txBody>
          <a:bodyPr/>
          <a:lstStyle/>
          <a:p>
            <a:r>
              <a:rPr lang="en-GB" dirty="0" smtClean="0"/>
              <a:t>Key opinion leaders - March 2012</a:t>
            </a:r>
          </a:p>
          <a:p>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GCE Mathematics (A2)</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3390281" cy="4234926"/>
          </a:xfrm>
        </p:spPr>
        <p:txBody>
          <a:bodyPr/>
          <a:lstStyle/>
          <a:p>
            <a:pPr>
              <a:buNone/>
            </a:pPr>
            <a:r>
              <a:rPr lang="en-GB" sz="1400" dirty="0" smtClean="0"/>
              <a:t>Two core units:</a:t>
            </a:r>
          </a:p>
          <a:p>
            <a:r>
              <a:rPr lang="en-GB" sz="1400" dirty="0" smtClean="0"/>
              <a:t>Pure Core 3</a:t>
            </a:r>
          </a:p>
          <a:p>
            <a:r>
              <a:rPr lang="en-GB" sz="1400" dirty="0" smtClean="0"/>
              <a:t>Pure Core 4</a:t>
            </a:r>
          </a:p>
          <a:p>
            <a:pPr>
              <a:buNone/>
            </a:pPr>
            <a:r>
              <a:rPr lang="en-GB" sz="1400" dirty="0" smtClean="0"/>
              <a:t>Then one unit from options:</a:t>
            </a:r>
          </a:p>
          <a:p>
            <a:r>
              <a:rPr lang="en-GB" sz="1400" dirty="0" smtClean="0"/>
              <a:t>Statistics</a:t>
            </a:r>
          </a:p>
          <a:p>
            <a:r>
              <a:rPr lang="en-GB" sz="1400" dirty="0" smtClean="0"/>
              <a:t>Mechanics</a:t>
            </a:r>
          </a:p>
          <a:p>
            <a:r>
              <a:rPr lang="en-GB" sz="1400" dirty="0" smtClean="0"/>
              <a:t>Decision</a:t>
            </a:r>
          </a:p>
          <a:p>
            <a:endParaRPr lang="en-GB" sz="1400" dirty="0" smtClean="0"/>
          </a:p>
          <a:p>
            <a:r>
              <a:rPr lang="en-GB" sz="1400" dirty="0" smtClean="0"/>
              <a:t>Each unit makes up one third of the A2 </a:t>
            </a:r>
          </a:p>
          <a:p>
            <a:endParaRPr lang="en-GB" sz="1400" dirty="0" smtClean="0"/>
          </a:p>
          <a:p>
            <a:r>
              <a:rPr lang="en-GB" sz="1400" dirty="0" smtClean="0"/>
              <a:t>Specification redevelopment on hold pending </a:t>
            </a:r>
            <a:r>
              <a:rPr lang="en-GB" sz="1400" dirty="0" err="1" smtClean="0"/>
              <a:t>Ofqual</a:t>
            </a:r>
            <a:r>
              <a:rPr lang="en-GB" sz="1400" dirty="0" smtClean="0"/>
              <a:t> review</a:t>
            </a:r>
            <a:endParaRPr lang="en-GB" sz="1400" dirty="0"/>
          </a:p>
        </p:txBody>
      </p:sp>
      <p:sp>
        <p:nvSpPr>
          <p:cNvPr id="5" name="Text Placeholder 4"/>
          <p:cNvSpPr>
            <a:spLocks noGrp="1"/>
          </p:cNvSpPr>
          <p:nvPr>
            <p:ph type="body" sz="quarter" idx="12"/>
          </p:nvPr>
        </p:nvSpPr>
        <p:spPr/>
        <p:txBody>
          <a:bodyPr/>
          <a:lstStyle/>
          <a:p>
            <a:endParaRPr lang="en-GB"/>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 name="TextBox 9"/>
          <p:cNvSpPr txBox="1"/>
          <p:nvPr/>
        </p:nvSpPr>
        <p:spPr>
          <a:xfrm>
            <a:off x="2483768" y="2852936"/>
            <a:ext cx="1872208" cy="1152128"/>
          </a:xfrm>
          <a:prstGeom prst="rect">
            <a:avLst/>
          </a:prstGeom>
        </p:spPr>
        <p:txBody>
          <a:bodyPr vert="horz" wrap="square" lIns="91440" tIns="45720" rIns="91440" bIns="45720" rtlCol="0" anchor="ctr">
            <a:normAutofit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400" i="0" u="none" strike="noStrike" kern="0" cap="none" spc="0" normalizeH="0" baseline="0" noProof="0" dirty="0" smtClean="0">
                <a:ln>
                  <a:noFill/>
                </a:ln>
                <a:solidFill>
                  <a:srgbClr val="115190"/>
                </a:solidFill>
                <a:effectLst/>
                <a:uLnTx/>
                <a:uFillTx/>
                <a:latin typeface="+mn-lt"/>
                <a:ea typeface="+mj-ea"/>
                <a:cs typeface="+mj-cs"/>
              </a:rPr>
              <a:t>Can be an AS unit if not used as part of AS course. See specification for further details</a:t>
            </a:r>
          </a:p>
        </p:txBody>
      </p:sp>
      <p:sp>
        <p:nvSpPr>
          <p:cNvPr id="11" name="Right Brace 10"/>
          <p:cNvSpPr/>
          <p:nvPr/>
        </p:nvSpPr>
        <p:spPr>
          <a:xfrm>
            <a:off x="1691680" y="2996952"/>
            <a:ext cx="792088" cy="792088"/>
          </a:xfrm>
          <a:prstGeom prst="rightBrace">
            <a:avLst>
              <a:gd name="adj1" fmla="val 8333"/>
              <a:gd name="adj2" fmla="val 42945"/>
            </a:avLst>
          </a:prstGeom>
          <a:ln w="15875">
            <a:solidFill>
              <a:srgbClr val="1151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TextBox 11"/>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2"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2"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3" name="TextBox 12"/>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360 (full </a:t>
            </a:r>
            <a:r>
              <a:rPr lang="en-GB" b="1" kern="0" noProof="0" dirty="0" err="1" smtClean="0">
                <a:solidFill>
                  <a:srgbClr val="115190"/>
                </a:solidFill>
                <a:latin typeface="+mj-lt"/>
                <a:ea typeface="+mj-ea"/>
                <a:cs typeface="+mj-cs"/>
              </a:rPr>
              <a:t>Alevel</a:t>
            </a:r>
            <a:r>
              <a:rPr lang="en-GB" b="1" kern="0" noProof="0" dirty="0" smtClean="0">
                <a:solidFill>
                  <a:srgbClr val="115190"/>
                </a:solidFill>
                <a:latin typeface="+mj-lt"/>
                <a:ea typeface="+mj-ea"/>
                <a:cs typeface="+mj-cs"/>
              </a:rPr>
              <a: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A=120 (full </a:t>
            </a:r>
            <a:r>
              <a:rPr lang="en-GB" b="1" kern="0" dirty="0" err="1" smtClean="0">
                <a:solidFill>
                  <a:srgbClr val="115190"/>
                </a:solidFill>
                <a:latin typeface="+mj-lt"/>
                <a:ea typeface="+mj-ea"/>
                <a:cs typeface="+mj-cs"/>
              </a:rPr>
              <a:t>Alevel</a:t>
            </a:r>
            <a:r>
              <a:rPr lang="en-GB" b="1" kern="0" dirty="0" smtClean="0">
                <a:solidFill>
                  <a:srgbClr val="115190"/>
                </a:solidFill>
                <a:latin typeface="+mj-lt"/>
                <a:ea typeface="+mj-ea"/>
                <a:cs typeface="+mj-cs"/>
              </a:rPr>
              <a: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GCE Further Mathematics (AS)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3966345" cy="4234926"/>
          </a:xfrm>
        </p:spPr>
        <p:txBody>
          <a:bodyPr/>
          <a:lstStyle/>
          <a:p>
            <a:pPr>
              <a:buNone/>
            </a:pPr>
            <a:r>
              <a:rPr lang="en-GB" sz="1400" dirty="0" smtClean="0"/>
              <a:t>One core unit:</a:t>
            </a:r>
          </a:p>
          <a:p>
            <a:r>
              <a:rPr lang="en-GB" sz="1400" dirty="0" smtClean="0"/>
              <a:t>Further Pure </a:t>
            </a:r>
          </a:p>
          <a:p>
            <a:pPr>
              <a:buNone/>
            </a:pPr>
            <a:r>
              <a:rPr lang="en-GB" sz="1400" dirty="0" smtClean="0"/>
              <a:t>Then two units from options:</a:t>
            </a:r>
          </a:p>
          <a:p>
            <a:r>
              <a:rPr lang="en-GB" sz="1400" dirty="0" smtClean="0"/>
              <a:t>Further Pure</a:t>
            </a:r>
          </a:p>
          <a:p>
            <a:r>
              <a:rPr lang="en-GB" sz="1400" dirty="0" smtClean="0"/>
              <a:t>Statistics (with or without coursework)</a:t>
            </a:r>
          </a:p>
          <a:p>
            <a:r>
              <a:rPr lang="en-GB" sz="1400" dirty="0" smtClean="0"/>
              <a:t>Mechanics (with or without coursework)</a:t>
            </a:r>
          </a:p>
          <a:p>
            <a:r>
              <a:rPr lang="en-GB" sz="1400" dirty="0" smtClean="0"/>
              <a:t>Decision</a:t>
            </a:r>
          </a:p>
          <a:p>
            <a:endParaRPr lang="en-GB" sz="1400" dirty="0" smtClean="0"/>
          </a:p>
          <a:p>
            <a:r>
              <a:rPr lang="en-GB" sz="1400" dirty="0" smtClean="0"/>
              <a:t>Each unit makes up one third of the AS </a:t>
            </a:r>
          </a:p>
          <a:p>
            <a:endParaRPr lang="en-GB" sz="1400" dirty="0" smtClean="0"/>
          </a:p>
          <a:p>
            <a:r>
              <a:rPr lang="en-GB" sz="1400" dirty="0" smtClean="0"/>
              <a:t>Specification redevelopment on hold pending </a:t>
            </a:r>
            <a:r>
              <a:rPr lang="en-GB" sz="1400" dirty="0" err="1" smtClean="0"/>
              <a:t>Ofqual</a:t>
            </a:r>
            <a:r>
              <a:rPr lang="en-GB" sz="1400" dirty="0" smtClean="0"/>
              <a:t> review</a:t>
            </a:r>
            <a:endParaRPr lang="en-GB" sz="1400" dirty="0"/>
          </a:p>
        </p:txBody>
      </p:sp>
      <p:sp>
        <p:nvSpPr>
          <p:cNvPr id="5" name="Text Placeholder 4"/>
          <p:cNvSpPr>
            <a:spLocks noGrp="1"/>
          </p:cNvSpPr>
          <p:nvPr>
            <p:ph type="body" sz="quarter" idx="12"/>
          </p:nvPr>
        </p:nvSpPr>
        <p:spPr/>
        <p:txBody>
          <a:bodyPr/>
          <a:lstStyle/>
          <a:p>
            <a:endParaRPr lang="en-GB"/>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 name="TextBox 9"/>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3"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3"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1" name="TextBox 10"/>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180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A=60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GCE Further Mathematics (A2)</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4038353" cy="4234926"/>
          </a:xfrm>
        </p:spPr>
        <p:txBody>
          <a:bodyPr/>
          <a:lstStyle/>
          <a:p>
            <a:pPr>
              <a:buNone/>
            </a:pPr>
            <a:r>
              <a:rPr lang="en-GB" sz="1400" dirty="0" smtClean="0"/>
              <a:t>One core unit:</a:t>
            </a:r>
          </a:p>
          <a:p>
            <a:r>
              <a:rPr lang="en-GB" sz="1400" dirty="0" smtClean="0"/>
              <a:t>Further Pure </a:t>
            </a:r>
          </a:p>
          <a:p>
            <a:pPr>
              <a:buNone/>
            </a:pPr>
            <a:r>
              <a:rPr lang="en-GB" sz="1400" dirty="0" smtClean="0"/>
              <a:t>Then two units from options:</a:t>
            </a:r>
          </a:p>
          <a:p>
            <a:r>
              <a:rPr lang="en-GB" sz="1400" dirty="0" smtClean="0"/>
              <a:t>Further Pure</a:t>
            </a:r>
          </a:p>
          <a:p>
            <a:r>
              <a:rPr lang="en-GB" sz="1400" dirty="0" smtClean="0"/>
              <a:t>Statistics (with or without coursework)</a:t>
            </a:r>
          </a:p>
          <a:p>
            <a:r>
              <a:rPr lang="en-GB" sz="1400" dirty="0" smtClean="0"/>
              <a:t>Mechanics (with or without coursework)</a:t>
            </a:r>
          </a:p>
          <a:p>
            <a:r>
              <a:rPr lang="en-GB" sz="1400" dirty="0" smtClean="0"/>
              <a:t>Decision</a:t>
            </a:r>
          </a:p>
          <a:p>
            <a:endParaRPr lang="en-GB" sz="1400" dirty="0" smtClean="0"/>
          </a:p>
          <a:p>
            <a:pPr>
              <a:buNone/>
            </a:pPr>
            <a:endParaRPr lang="en-GB" sz="1400" dirty="0" smtClean="0"/>
          </a:p>
          <a:p>
            <a:r>
              <a:rPr lang="en-GB" sz="1400" dirty="0" smtClean="0"/>
              <a:t>Specification redevelopment on hold pending </a:t>
            </a:r>
            <a:r>
              <a:rPr lang="en-GB" sz="1400" dirty="0" err="1" smtClean="0"/>
              <a:t>Ofqual</a:t>
            </a:r>
            <a:r>
              <a:rPr lang="en-GB" sz="1400" dirty="0" smtClean="0"/>
              <a:t> review</a:t>
            </a:r>
            <a:endParaRPr lang="en-GB" sz="1400" dirty="0"/>
          </a:p>
        </p:txBody>
      </p:sp>
      <p:sp>
        <p:nvSpPr>
          <p:cNvPr id="5" name="Text Placeholder 4"/>
          <p:cNvSpPr>
            <a:spLocks noGrp="1"/>
          </p:cNvSpPr>
          <p:nvPr>
            <p:ph type="body" sz="quarter" idx="12"/>
          </p:nvPr>
        </p:nvSpPr>
        <p:spPr/>
        <p:txBody>
          <a:bodyPr/>
          <a:lstStyle/>
          <a:p>
            <a:endParaRPr lang="en-GB"/>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 name="TextBox 9"/>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 action="ppaction://noaction"/>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 action="ppaction://noaction"/>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1" name="TextBox 10"/>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NO</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360 (full </a:t>
            </a:r>
            <a:r>
              <a:rPr lang="en-GB" b="1" kern="0" noProof="0" dirty="0" err="1" smtClean="0">
                <a:solidFill>
                  <a:srgbClr val="115190"/>
                </a:solidFill>
                <a:latin typeface="+mj-lt"/>
                <a:ea typeface="+mj-ea"/>
                <a:cs typeface="+mj-cs"/>
              </a:rPr>
              <a:t>Alevel</a:t>
            </a:r>
            <a:r>
              <a:rPr lang="en-GB" b="1" kern="0" noProof="0" dirty="0" smtClean="0">
                <a:solidFill>
                  <a:srgbClr val="115190"/>
                </a:solidFill>
                <a:latin typeface="+mj-lt"/>
                <a:ea typeface="+mj-ea"/>
                <a:cs typeface="+mj-cs"/>
              </a:rPr>
              <a: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A=120 (full </a:t>
            </a:r>
            <a:r>
              <a:rPr lang="en-GB" b="1" kern="0" dirty="0" err="1" smtClean="0">
                <a:solidFill>
                  <a:srgbClr val="115190"/>
                </a:solidFill>
                <a:latin typeface="+mj-lt"/>
                <a:ea typeface="+mj-ea"/>
                <a:cs typeface="+mj-cs"/>
              </a:rPr>
              <a:t>Alevel</a:t>
            </a:r>
            <a:r>
              <a:rPr lang="en-GB" b="1" kern="0" dirty="0" smtClean="0">
                <a:solidFill>
                  <a:srgbClr val="115190"/>
                </a:solidFill>
                <a:latin typeface="+mj-lt"/>
                <a:ea typeface="+mj-ea"/>
                <a:cs typeface="+mj-cs"/>
              </a:rPr>
              <a:t>)</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2015</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GCSE Statistics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4" name="Text Placeholder 3"/>
          <p:cNvSpPr>
            <a:spLocks noGrp="1"/>
          </p:cNvSpPr>
          <p:nvPr>
            <p:ph type="body" sz="quarter" idx="11"/>
          </p:nvPr>
        </p:nvSpPr>
        <p:spPr>
          <a:xfrm>
            <a:off x="461639" y="1908700"/>
            <a:ext cx="4038353" cy="4234926"/>
          </a:xfrm>
        </p:spPr>
        <p:txBody>
          <a:bodyPr/>
          <a:lstStyle/>
          <a:p>
            <a:r>
              <a:rPr lang="en-GB" sz="1400" dirty="0" smtClean="0"/>
              <a:t>75% examination</a:t>
            </a:r>
          </a:p>
          <a:p>
            <a:r>
              <a:rPr lang="en-GB" sz="1400" dirty="0" smtClean="0"/>
              <a:t>25% Controlled Assessment</a:t>
            </a:r>
          </a:p>
          <a:p>
            <a:pPr>
              <a:buNone/>
            </a:pPr>
            <a:endParaRPr lang="en-GB" sz="1400" dirty="0" smtClean="0"/>
          </a:p>
          <a:p>
            <a:r>
              <a:rPr lang="en-GB" sz="1400" dirty="0" smtClean="0"/>
              <a:t>Ideal preparation for further study in a range of subjects that use Statistics, </a:t>
            </a:r>
            <a:r>
              <a:rPr lang="en-GB" sz="1400" dirty="0" err="1" smtClean="0"/>
              <a:t>eg</a:t>
            </a:r>
            <a:r>
              <a:rPr lang="en-GB" sz="1400" dirty="0" smtClean="0"/>
              <a:t> Biology, Psychology, Geography</a:t>
            </a:r>
          </a:p>
          <a:p>
            <a:endParaRPr lang="en-GB" sz="1400" dirty="0" smtClean="0"/>
          </a:p>
          <a:p>
            <a:r>
              <a:rPr lang="en-GB" sz="1400" dirty="0" smtClean="0"/>
              <a:t>Controlled Assessment requires of real-life secondary data</a:t>
            </a:r>
          </a:p>
          <a:p>
            <a:r>
              <a:rPr lang="en-GB" sz="1400" dirty="0" smtClean="0"/>
              <a:t>Two themes to choose from</a:t>
            </a:r>
          </a:p>
          <a:p>
            <a:r>
              <a:rPr lang="en-GB" sz="1400" dirty="0" smtClean="0"/>
              <a:t>Parts of the Investigation element can be done away from the classroom</a:t>
            </a:r>
          </a:p>
          <a:p>
            <a:pPr>
              <a:buNone/>
            </a:pPr>
            <a:endParaRPr lang="en-GB" sz="1400" dirty="0"/>
          </a:p>
        </p:txBody>
      </p:sp>
      <p:sp>
        <p:nvSpPr>
          <p:cNvPr id="5" name="Text Placeholder 4"/>
          <p:cNvSpPr>
            <a:spLocks noGrp="1"/>
          </p:cNvSpPr>
          <p:nvPr>
            <p:ph type="body" sz="quarter" idx="12"/>
          </p:nvPr>
        </p:nvSpPr>
        <p:spPr/>
        <p:txBody>
          <a:bodyPr/>
          <a:lstStyle/>
          <a:p>
            <a:endParaRPr lang="en-GB"/>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 name="TextBox 9"/>
          <p:cNvSpPr txBox="1"/>
          <p:nvPr/>
        </p:nvSpPr>
        <p:spPr>
          <a:xfrm>
            <a:off x="2771800" y="6453336"/>
            <a:ext cx="2736304" cy="404664"/>
          </a:xfrm>
          <a:prstGeom prst="rect">
            <a:avLst/>
          </a:prstGeom>
        </p:spPr>
        <p:txBody>
          <a:bodyPr vert="horz" wrap="square" lIns="91440" tIns="45720" rIns="91440" bIns="45720" rtlCol="0" anchor="ctr">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hlinkClick r:id="rId3" action="ppaction://hlinksldjump"/>
              </a:rPr>
              <a:t>Return</a:t>
            </a:r>
            <a:r>
              <a:rPr kumimoji="0" lang="en-GB" sz="3200" b="1" i="0" u="none" strike="noStrike" kern="0" cap="none" spc="0" normalizeH="0" noProof="0" dirty="0" smtClean="0">
                <a:ln>
                  <a:noFill/>
                </a:ln>
                <a:solidFill>
                  <a:srgbClr val="115190"/>
                </a:solidFill>
                <a:effectLst/>
                <a:uLnTx/>
                <a:uFillTx/>
                <a:latin typeface="+mj-lt"/>
                <a:ea typeface="+mj-ea"/>
                <a:cs typeface="+mj-cs"/>
                <a:hlinkClick r:id="rId3" action="ppaction://hlinksldjump"/>
              </a:rPr>
              <a:t> to pathways</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11" name="TextBox 10"/>
          <p:cNvSpPr txBox="1"/>
          <p:nvPr/>
        </p:nvSpPr>
        <p:spPr>
          <a:xfrm>
            <a:off x="5148064" y="1628800"/>
            <a:ext cx="3384376" cy="4464496"/>
          </a:xfrm>
          <a:prstGeom prst="rect">
            <a:avLst/>
          </a:prstGeom>
        </p:spPr>
        <p:txBody>
          <a:bodyPr vert="horz" wrap="square" lIns="91440" tIns="45720" rIns="91440" bIns="45720" rtlCol="0" anchor="t" anchorCtr="0">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5 x A*-C measure    -</a:t>
            </a:r>
            <a:r>
              <a:rPr kumimoji="0" lang="en-GB" b="1" i="0" u="none" strike="noStrike" kern="0" cap="none" spc="0" normalizeH="0" noProof="0" dirty="0" smtClean="0">
                <a:ln>
                  <a:noFill/>
                </a:ln>
                <a:solidFill>
                  <a:srgbClr val="115190"/>
                </a:solidFill>
                <a:effectLst/>
                <a:uLnTx/>
                <a:uFillTx/>
                <a:latin typeface="+mj-lt"/>
                <a:ea typeface="+mj-ea"/>
                <a:cs typeface="+mj-cs"/>
              </a:rPr>
              <a:t> YES</a:t>
            </a: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Mathematics element of A*-C measure – NO</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Section 96 Funding – YES</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noProof="0" dirty="0" smtClean="0">
                <a:solidFill>
                  <a:srgbClr val="115190"/>
                </a:solidFill>
                <a:latin typeface="+mj-lt"/>
                <a:ea typeface="+mj-ea"/>
                <a:cs typeface="+mj-cs"/>
              </a:rPr>
              <a:t>Guided Learning Hours – 120</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UCAS points – NO</a:t>
            </a:r>
          </a:p>
          <a:p>
            <a:pPr marL="0" marR="0" indent="0" algn="l" defTabSz="914400" rtl="0" eaLnBrk="1" fontAlgn="base" latinLnBrk="0" hangingPunct="1">
              <a:lnSpc>
                <a:spcPct val="100000"/>
              </a:lnSpc>
              <a:spcBef>
                <a:spcPct val="0"/>
              </a:spcBef>
              <a:spcAft>
                <a:spcPct val="0"/>
              </a:spcAft>
              <a:buClrTx/>
              <a:buSzTx/>
              <a:buFontTx/>
              <a:buNone/>
              <a:tabLst/>
            </a:pPr>
            <a:endParaRPr lang="en-GB" b="1" kern="0" dirty="0" smtClean="0">
              <a:solidFill>
                <a:srgbClr val="115190"/>
              </a:solidFill>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r>
              <a:rPr lang="en-GB" b="1" kern="0" dirty="0" smtClean="0">
                <a:solidFill>
                  <a:srgbClr val="115190"/>
                </a:solidFill>
                <a:latin typeface="+mj-lt"/>
                <a:ea typeface="+mj-ea"/>
                <a:cs typeface="+mj-cs"/>
              </a:rPr>
              <a:t>Certificate End Date – 2016</a:t>
            </a: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GB"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692696"/>
            <a:ext cx="8229600" cy="605895"/>
          </a:xfrm>
        </p:spPr>
        <p:txBody>
          <a:bodyPr/>
          <a:lstStyle/>
          <a:p>
            <a:r>
              <a:rPr lang="en-GB" dirty="0" smtClean="0"/>
              <a:t>                           Pathways</a:t>
            </a:r>
            <a:endParaRPr lang="en-GB" dirty="0"/>
          </a:p>
        </p:txBody>
      </p:sp>
      <p:sp>
        <p:nvSpPr>
          <p:cNvPr id="3" name="Footer Placeholder 2"/>
          <p:cNvSpPr>
            <a:spLocks noGrp="1"/>
          </p:cNvSpPr>
          <p:nvPr>
            <p:ph type="ftr" sz="quarter" idx="10"/>
          </p:nvPr>
        </p:nvSpPr>
        <p:spPr/>
        <p:txBody>
          <a:bodyPr/>
          <a:lstStyle/>
          <a:p>
            <a:pPr>
              <a:tabLst>
                <a:tab pos="8256588" algn="r"/>
              </a:tabLst>
            </a:pPr>
            <a:r>
              <a:rPr lang="en-GB" dirty="0" smtClean="0"/>
              <a:t>Version 1.0                       	       Copyright © AQA and its licensors. All rights reserved.</a:t>
            </a:r>
            <a:endParaRPr lang="en-GB" dirty="0"/>
          </a:p>
        </p:txBody>
      </p:sp>
      <p:sp>
        <p:nvSpPr>
          <p:cNvPr id="5" name="Text Placeholder 4"/>
          <p:cNvSpPr>
            <a:spLocks noGrp="1"/>
          </p:cNvSpPr>
          <p:nvPr>
            <p:ph type="body" sz="quarter" idx="12"/>
          </p:nvPr>
        </p:nvSpPr>
        <p:spPr/>
        <p:txBody>
          <a:bodyPr/>
          <a:lstStyle/>
          <a:p>
            <a:endParaRPr lang="en-GB" dirty="0"/>
          </a:p>
        </p:txBody>
      </p:sp>
      <p:cxnSp>
        <p:nvCxnSpPr>
          <p:cNvPr id="7" name="Straight Connector 6"/>
          <p:cNvCxnSpPr/>
          <p:nvPr/>
        </p:nvCxnSpPr>
        <p:spPr>
          <a:xfrm>
            <a:off x="0" y="5301208"/>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4221088"/>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288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1988840"/>
            <a:ext cx="1512168" cy="648072"/>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3</a:t>
            </a:r>
          </a:p>
        </p:txBody>
      </p:sp>
      <p:sp>
        <p:nvSpPr>
          <p:cNvPr id="11" name="TextBox 10"/>
          <p:cNvSpPr txBox="1"/>
          <p:nvPr/>
        </p:nvSpPr>
        <p:spPr>
          <a:xfrm>
            <a:off x="0" y="3284984"/>
            <a:ext cx="1152128" cy="504056"/>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2</a:t>
            </a:r>
          </a:p>
        </p:txBody>
      </p:sp>
      <p:sp>
        <p:nvSpPr>
          <p:cNvPr id="12" name="TextBox 11"/>
          <p:cNvSpPr txBox="1"/>
          <p:nvPr/>
        </p:nvSpPr>
        <p:spPr>
          <a:xfrm>
            <a:off x="0" y="4581128"/>
            <a:ext cx="1152128" cy="432048"/>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1</a:t>
            </a:r>
          </a:p>
        </p:txBody>
      </p:sp>
      <p:sp>
        <p:nvSpPr>
          <p:cNvPr id="13" name="TextBox 12"/>
          <p:cNvSpPr txBox="1"/>
          <p:nvPr/>
        </p:nvSpPr>
        <p:spPr>
          <a:xfrm>
            <a:off x="0" y="5589240"/>
            <a:ext cx="899592" cy="648072"/>
          </a:xfrm>
          <a:prstGeom prst="rect">
            <a:avLst/>
          </a:prstGeom>
        </p:spPr>
        <p:txBody>
          <a:bodyPr vert="horz" wrap="square" lIns="91440" tIns="45720" rIns="91440" bIns="45720" rtlCol="0" anchor="ctr">
            <a:no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Entry Level</a:t>
            </a:r>
          </a:p>
        </p:txBody>
      </p:sp>
      <p:cxnSp>
        <p:nvCxnSpPr>
          <p:cNvPr id="14" name="Straight Connector 13"/>
          <p:cNvCxnSpPr/>
          <p:nvPr/>
        </p:nvCxnSpPr>
        <p:spPr>
          <a:xfrm>
            <a:off x="0" y="2924944"/>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hlinkClick r:id="rId3" action="ppaction://hlinksldjump"/>
          </p:cNvPr>
          <p:cNvSpPr txBox="1"/>
          <p:nvPr/>
        </p:nvSpPr>
        <p:spPr>
          <a:xfrm>
            <a:off x="6012160" y="5301208"/>
            <a:ext cx="1080120" cy="1080120"/>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kern="0" cap="none" spc="0" normalizeH="0" baseline="0" noProof="0" dirty="0" smtClean="0">
                <a:ln>
                  <a:noFill/>
                </a:ln>
                <a:solidFill>
                  <a:srgbClr val="115190"/>
                </a:solidFill>
                <a:effectLst/>
                <a:uLnTx/>
                <a:uFillTx/>
                <a:latin typeface="+mj-lt"/>
                <a:ea typeface="+mj-ea"/>
                <a:cs typeface="+mj-cs"/>
              </a:rPr>
              <a:t>Entry Level Certificate</a:t>
            </a:r>
            <a:r>
              <a:rPr kumimoji="0" lang="en-GB" sz="1400" b="1" i="0" u="none" strike="noStrike" kern="0" cap="none" spc="0" normalizeH="0" noProof="0" dirty="0" smtClean="0">
                <a:ln>
                  <a:noFill/>
                </a:ln>
                <a:solidFill>
                  <a:srgbClr val="115190"/>
                </a:solidFill>
                <a:effectLst/>
                <a:uLnTx/>
                <a:uFillTx/>
                <a:latin typeface="+mj-lt"/>
                <a:ea typeface="+mj-ea"/>
                <a:cs typeface="+mj-cs"/>
              </a:rPr>
              <a:t> (E1-E3)</a:t>
            </a:r>
            <a:endParaRPr kumimoji="0" lang="en-GB" sz="14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28" name="TextBox 27">
            <a:hlinkClick r:id="rId4" action="ppaction://hlinksldjump"/>
          </p:cNvPr>
          <p:cNvSpPr txBox="1"/>
          <p:nvPr/>
        </p:nvSpPr>
        <p:spPr>
          <a:xfrm>
            <a:off x="1043608" y="5301208"/>
            <a:ext cx="1152128" cy="28803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40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Functional Skills E3</a:t>
            </a:r>
          </a:p>
        </p:txBody>
      </p:sp>
      <p:sp>
        <p:nvSpPr>
          <p:cNvPr id="29" name="TextBox 28">
            <a:hlinkClick r:id="rId4" action="ppaction://hlinksldjump"/>
          </p:cNvPr>
          <p:cNvSpPr txBox="1"/>
          <p:nvPr/>
        </p:nvSpPr>
        <p:spPr>
          <a:xfrm>
            <a:off x="1043608" y="5661248"/>
            <a:ext cx="1152128" cy="360040"/>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55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2000" b="1" kern="0" dirty="0" smtClean="0">
                <a:solidFill>
                  <a:srgbClr val="115190"/>
                </a:solidFill>
                <a:latin typeface="+mj-lt"/>
                <a:ea typeface="+mj-ea"/>
                <a:cs typeface="+mj-cs"/>
              </a:rPr>
              <a:t>Functional Skills E2</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30" name="TextBox 29">
            <a:hlinkClick r:id="rId4" action="ppaction://hlinksldjump"/>
          </p:cNvPr>
          <p:cNvSpPr txBox="1"/>
          <p:nvPr/>
        </p:nvSpPr>
        <p:spPr>
          <a:xfrm>
            <a:off x="1043608" y="6093296"/>
            <a:ext cx="1152128" cy="28803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40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Functional Skills E1</a:t>
            </a:r>
          </a:p>
        </p:txBody>
      </p:sp>
      <p:sp>
        <p:nvSpPr>
          <p:cNvPr id="31" name="TextBox 30">
            <a:hlinkClick r:id="rId5" action="ppaction://hlinksldjump"/>
          </p:cNvPr>
          <p:cNvSpPr txBox="1"/>
          <p:nvPr/>
        </p:nvSpPr>
        <p:spPr>
          <a:xfrm>
            <a:off x="7596336" y="2924944"/>
            <a:ext cx="1152128" cy="720080"/>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550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Level 2</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Certificate in Further Maths</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45" name="TextBox 44">
            <a:hlinkClick r:id="rId6" action="ppaction://hlinksldjump"/>
          </p:cNvPr>
          <p:cNvSpPr txBox="1"/>
          <p:nvPr/>
        </p:nvSpPr>
        <p:spPr>
          <a:xfrm>
            <a:off x="971600" y="4797152"/>
            <a:ext cx="1224136" cy="504056"/>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775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Functional Skills level 1</a:t>
            </a:r>
          </a:p>
        </p:txBody>
      </p:sp>
      <p:sp>
        <p:nvSpPr>
          <p:cNvPr id="47" name="TextBox 46">
            <a:hlinkClick r:id="rId7" action="ppaction://hlinksldjump"/>
          </p:cNvPr>
          <p:cNvSpPr txBox="1"/>
          <p:nvPr/>
        </p:nvSpPr>
        <p:spPr>
          <a:xfrm>
            <a:off x="7452320" y="1628800"/>
            <a:ext cx="144016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A2 Further Maths</a:t>
            </a:r>
          </a:p>
        </p:txBody>
      </p:sp>
      <p:sp>
        <p:nvSpPr>
          <p:cNvPr id="48" name="TextBox 47">
            <a:hlinkClick r:id="rId8" action="ppaction://hlinksldjump"/>
          </p:cNvPr>
          <p:cNvSpPr txBox="1"/>
          <p:nvPr/>
        </p:nvSpPr>
        <p:spPr>
          <a:xfrm>
            <a:off x="7452320" y="2276872"/>
            <a:ext cx="144016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AS Further</a:t>
            </a:r>
            <a:r>
              <a:rPr kumimoji="0" lang="en-GB" sz="2000" b="1" i="0" u="none" strike="noStrike" kern="0" cap="none" spc="0" normalizeH="0" noProof="0" dirty="0" smtClean="0">
                <a:ln>
                  <a:noFill/>
                </a:ln>
                <a:solidFill>
                  <a:srgbClr val="115190"/>
                </a:solidFill>
                <a:effectLst/>
                <a:uLnTx/>
                <a:uFillTx/>
                <a:latin typeface="+mj-lt"/>
                <a:ea typeface="+mj-ea"/>
                <a:cs typeface="+mj-cs"/>
              </a:rPr>
              <a:t> Maths</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49" name="TextBox 48">
            <a:hlinkClick r:id="rId9" action="ppaction://hlinksldjump"/>
          </p:cNvPr>
          <p:cNvSpPr txBox="1"/>
          <p:nvPr/>
        </p:nvSpPr>
        <p:spPr>
          <a:xfrm>
            <a:off x="6372200" y="1628800"/>
            <a:ext cx="1008112"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A2 Maths</a:t>
            </a:r>
          </a:p>
        </p:txBody>
      </p:sp>
      <p:sp>
        <p:nvSpPr>
          <p:cNvPr id="50" name="TextBox 49">
            <a:hlinkClick r:id="rId10" action="ppaction://hlinksldjump"/>
          </p:cNvPr>
          <p:cNvSpPr txBox="1"/>
          <p:nvPr/>
        </p:nvSpPr>
        <p:spPr>
          <a:xfrm>
            <a:off x="6372200" y="2276872"/>
            <a:ext cx="1008112"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115190"/>
                </a:solidFill>
                <a:effectLst/>
                <a:uLnTx/>
                <a:uFillTx/>
                <a:latin typeface="+mj-lt"/>
                <a:ea typeface="+mj-ea"/>
                <a:cs typeface="+mj-cs"/>
              </a:rPr>
              <a:t>AS </a:t>
            </a:r>
            <a:r>
              <a:rPr kumimoji="0" lang="en-GB" sz="2000" b="1" i="0" u="none" strike="noStrike" kern="0" cap="none" spc="0" normalizeH="0" noProof="0" dirty="0" smtClean="0">
                <a:ln>
                  <a:noFill/>
                </a:ln>
                <a:solidFill>
                  <a:srgbClr val="115190"/>
                </a:solidFill>
                <a:effectLst/>
                <a:uLnTx/>
                <a:uFillTx/>
                <a:latin typeface="+mj-lt"/>
                <a:ea typeface="+mj-ea"/>
                <a:cs typeface="+mj-cs"/>
              </a:rPr>
              <a:t> Maths</a:t>
            </a:r>
            <a:endParaRPr kumimoji="0" lang="en-GB" sz="20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1" name="TextBox 50">
            <a:hlinkClick r:id="rId11" action="ppaction://hlinksldjump"/>
          </p:cNvPr>
          <p:cNvSpPr txBox="1"/>
          <p:nvPr/>
        </p:nvSpPr>
        <p:spPr>
          <a:xfrm>
            <a:off x="2267744" y="1628800"/>
            <a:ext cx="1080120" cy="1296144"/>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br>
              <a:rPr kumimoji="0" lang="en-GB" b="1" i="0" u="none" strike="noStrike" kern="0" cap="none" spc="0" normalizeH="0" baseline="0" noProof="0" dirty="0" smtClean="0">
                <a:ln>
                  <a:noFill/>
                </a:ln>
                <a:solidFill>
                  <a:srgbClr val="115190"/>
                </a:solidFill>
                <a:effectLst/>
                <a:uLnTx/>
                <a:uFillTx/>
                <a:latin typeface="+mj-lt"/>
                <a:ea typeface="+mj-ea"/>
                <a:cs typeface="+mj-cs"/>
              </a:rPr>
            </a:br>
            <a:r>
              <a:rPr kumimoji="0" lang="en-GB" sz="1200" b="1" i="0" u="none" strike="noStrike" kern="0" cap="none" spc="0" normalizeH="0" baseline="0" noProof="0" dirty="0" smtClean="0">
                <a:ln>
                  <a:noFill/>
                </a:ln>
                <a:solidFill>
                  <a:srgbClr val="115190"/>
                </a:solidFill>
                <a:effectLst/>
                <a:uLnTx/>
                <a:uFillTx/>
                <a:latin typeface="+mj-lt"/>
                <a:ea typeface="+mj-ea"/>
                <a:cs typeface="+mj-cs"/>
              </a:rPr>
              <a:t>Advanced</a:t>
            </a:r>
          </a:p>
        </p:txBody>
      </p:sp>
      <p:sp>
        <p:nvSpPr>
          <p:cNvPr id="53" name="TextBox 52">
            <a:hlinkClick r:id="rId12" action="ppaction://hlinksldjump"/>
          </p:cNvPr>
          <p:cNvSpPr txBox="1"/>
          <p:nvPr/>
        </p:nvSpPr>
        <p:spPr>
          <a:xfrm>
            <a:off x="4572000" y="2276872"/>
            <a:ext cx="108012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AS Use of Maths </a:t>
            </a:r>
          </a:p>
        </p:txBody>
      </p:sp>
      <p:sp>
        <p:nvSpPr>
          <p:cNvPr id="54" name="TextBox 53">
            <a:hlinkClick r:id="rId13" action="ppaction://hlinksldjump"/>
          </p:cNvPr>
          <p:cNvSpPr txBox="1"/>
          <p:nvPr/>
        </p:nvSpPr>
        <p:spPr>
          <a:xfrm>
            <a:off x="4572000" y="1628800"/>
            <a:ext cx="1080120" cy="648072"/>
          </a:xfrm>
          <a:prstGeom prst="rect">
            <a:avLst/>
          </a:prstGeom>
          <a:solidFill>
            <a:schemeClr val="bg1">
              <a:lumMod val="85000"/>
            </a:schemeClr>
          </a:solidFill>
          <a:ln>
            <a:solidFill>
              <a:srgbClr val="115190"/>
            </a:solidFill>
          </a:ln>
        </p:spPr>
        <p:txBody>
          <a:bodyPr vert="horz" wrap="square" lIns="91440" tIns="45720" rIns="91440" bIns="45720" rtlCol="0" anchor="ctr">
            <a:normAutofit fontScale="92500" lnSpcReduction="20000"/>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1" u="none" strike="noStrike" kern="0" cap="none" spc="0" normalizeH="0" baseline="0" noProof="0" dirty="0" smtClean="0">
                <a:ln>
                  <a:noFill/>
                </a:ln>
                <a:solidFill>
                  <a:srgbClr val="115190"/>
                </a:solidFill>
                <a:effectLst/>
                <a:uLnTx/>
                <a:uFillTx/>
                <a:latin typeface="+mj-lt"/>
                <a:ea typeface="+mj-ea"/>
                <a:cs typeface="+mj-cs"/>
              </a:rPr>
              <a:t>A2 Use of Maths (pilot)</a:t>
            </a:r>
          </a:p>
        </p:txBody>
      </p:sp>
      <p:sp>
        <p:nvSpPr>
          <p:cNvPr id="55" name="TextBox 54">
            <a:hlinkClick r:id="rId11" action="ppaction://hlinksldjump"/>
          </p:cNvPr>
          <p:cNvSpPr txBox="1"/>
          <p:nvPr/>
        </p:nvSpPr>
        <p:spPr>
          <a:xfrm>
            <a:off x="2267744" y="2924944"/>
            <a:ext cx="1080120" cy="1296144"/>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p>
          <a:p>
            <a:pPr marL="0" marR="0" indent="0" algn="ctr" defTabSz="914400" rtl="0" eaLnBrk="1" fontAlgn="base" latinLnBrk="0" hangingPunct="1">
              <a:lnSpc>
                <a:spcPct val="100000"/>
              </a:lnSpc>
              <a:spcBef>
                <a:spcPct val="0"/>
              </a:spcBef>
              <a:spcAft>
                <a:spcPct val="0"/>
              </a:spcAft>
              <a:buClrTx/>
              <a:buSzTx/>
              <a:buFontTx/>
              <a:buNone/>
              <a:tabLst/>
            </a:pPr>
            <a:r>
              <a:rPr lang="en-GB" sz="1200" b="1" kern="0" dirty="0" smtClean="0">
                <a:solidFill>
                  <a:srgbClr val="115190"/>
                </a:solidFill>
                <a:latin typeface="+mj-lt"/>
                <a:ea typeface="+mj-ea"/>
                <a:cs typeface="+mj-cs"/>
              </a:rPr>
              <a:t>Higher</a:t>
            </a:r>
            <a:endParaRPr kumimoji="0" lang="en-GB" sz="1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6" name="TextBox 55">
            <a:hlinkClick r:id="rId11" action="ppaction://hlinksldjump"/>
          </p:cNvPr>
          <p:cNvSpPr txBox="1"/>
          <p:nvPr/>
        </p:nvSpPr>
        <p:spPr>
          <a:xfrm>
            <a:off x="2267744" y="4221088"/>
            <a:ext cx="1080120" cy="1080120"/>
          </a:xfrm>
          <a:prstGeom prst="rect">
            <a:avLst/>
          </a:prstGeom>
          <a:solidFill>
            <a:schemeClr val="bg1">
              <a:lumMod val="85000"/>
            </a:schemeClr>
          </a:solidFill>
          <a:ln>
            <a:solidFill>
              <a:srgbClr val="115190"/>
            </a:solidFill>
          </a:ln>
        </p:spPr>
        <p:txBody>
          <a:bodyPr vert="horz" wrap="square" lIns="91440" tIns="45720" rIns="91440" bIns="45720" rtlCol="0" anchor="ctr">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b="1" i="0" u="none" strike="noStrike" kern="0" cap="none" spc="0" normalizeH="0" baseline="0" noProof="0" dirty="0" smtClean="0">
                <a:ln>
                  <a:noFill/>
                </a:ln>
                <a:solidFill>
                  <a:srgbClr val="115190"/>
                </a:solidFill>
                <a:effectLst/>
                <a:uLnTx/>
                <a:uFillTx/>
                <a:latin typeface="+mj-lt"/>
                <a:ea typeface="+mj-ea"/>
                <a:cs typeface="+mj-cs"/>
              </a:rPr>
              <a:t>FSMQ</a:t>
            </a:r>
          </a:p>
          <a:p>
            <a:pPr marL="0" marR="0" indent="0" algn="ctr" defTabSz="914400" rtl="0" eaLnBrk="1" fontAlgn="base" latinLnBrk="0" hangingPunct="1">
              <a:lnSpc>
                <a:spcPct val="100000"/>
              </a:lnSpc>
              <a:spcBef>
                <a:spcPct val="0"/>
              </a:spcBef>
              <a:spcAft>
                <a:spcPct val="0"/>
              </a:spcAft>
              <a:buClrTx/>
              <a:buSzTx/>
              <a:buFontTx/>
              <a:buNone/>
              <a:tabLst/>
            </a:pPr>
            <a:r>
              <a:rPr lang="en-GB" sz="1100" b="1" kern="0" dirty="0" smtClean="0">
                <a:solidFill>
                  <a:srgbClr val="115190"/>
                </a:solidFill>
                <a:latin typeface="+mj-lt"/>
                <a:ea typeface="+mj-ea"/>
                <a:cs typeface="+mj-cs"/>
              </a:rPr>
              <a:t>Foundation</a:t>
            </a:r>
            <a:endParaRPr kumimoji="0" lang="en-GB" sz="11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57" name="TextBox 56">
            <a:hlinkClick r:id="rId6" action="ppaction://hlinksldjump"/>
          </p:cNvPr>
          <p:cNvSpPr txBox="1"/>
          <p:nvPr/>
        </p:nvSpPr>
        <p:spPr>
          <a:xfrm>
            <a:off x="971600" y="3645024"/>
            <a:ext cx="1224136" cy="576064"/>
          </a:xfrm>
          <a:prstGeom prst="rect">
            <a:avLst/>
          </a:prstGeom>
          <a:solidFill>
            <a:schemeClr val="bg1">
              <a:lumMod val="85000"/>
            </a:schemeClr>
          </a:solidFill>
          <a:ln>
            <a:solidFill>
              <a:srgbClr val="115190"/>
            </a:solidFill>
          </a:ln>
        </p:spPr>
        <p:txBody>
          <a:bodyPr vert="horz" wrap="square" lIns="91440" tIns="45720" rIns="91440" bIns="45720" rtlCol="0" anchor="ctr">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kern="0" cap="none" spc="0" normalizeH="0" baseline="0" noProof="0" dirty="0" smtClean="0">
                <a:ln>
                  <a:noFill/>
                </a:ln>
                <a:solidFill>
                  <a:srgbClr val="115190"/>
                </a:solidFill>
                <a:effectLst/>
                <a:uLnTx/>
                <a:uFillTx/>
                <a:latin typeface="+mj-lt"/>
                <a:ea typeface="+mj-ea"/>
                <a:cs typeface="+mj-cs"/>
              </a:rPr>
              <a:t>Functional Skills</a:t>
            </a:r>
            <a:r>
              <a:rPr kumimoji="0" lang="en-GB" sz="1400" b="1" i="0" u="none" strike="noStrike" kern="0" cap="none" spc="0" normalizeH="0" noProof="0" dirty="0" smtClean="0">
                <a:ln>
                  <a:noFill/>
                </a:ln>
                <a:solidFill>
                  <a:srgbClr val="115190"/>
                </a:solidFill>
                <a:effectLst/>
                <a:uLnTx/>
                <a:uFillTx/>
                <a:latin typeface="+mj-lt"/>
                <a:ea typeface="+mj-ea"/>
                <a:cs typeface="+mj-cs"/>
              </a:rPr>
              <a:t> level</a:t>
            </a:r>
            <a:r>
              <a:rPr lang="en-GB" sz="1400" b="1" kern="0" dirty="0" smtClean="0">
                <a:solidFill>
                  <a:srgbClr val="115190"/>
                </a:solidFill>
                <a:latin typeface="+mj-lt"/>
                <a:ea typeface="+mj-ea"/>
                <a:cs typeface="+mj-cs"/>
              </a:rPr>
              <a:t> 2</a:t>
            </a:r>
            <a:endParaRPr kumimoji="0" lang="en-GB" sz="14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60" name="L-Shape 59">
            <a:hlinkClick r:id="rId14" action="ppaction://hlinksldjump"/>
          </p:cNvPr>
          <p:cNvSpPr/>
          <p:nvPr/>
        </p:nvSpPr>
        <p:spPr>
          <a:xfrm>
            <a:off x="6012160" y="3933056"/>
            <a:ext cx="1080120" cy="1368152"/>
          </a:xfrm>
          <a:prstGeom prst="corner">
            <a:avLst>
              <a:gd name="adj1" fmla="val 73194"/>
              <a:gd name="adj2" fmla="val 50001"/>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L-Shape 64">
            <a:hlinkClick r:id="rId14" action="ppaction://hlinksldjump"/>
          </p:cNvPr>
          <p:cNvSpPr/>
          <p:nvPr/>
        </p:nvSpPr>
        <p:spPr>
          <a:xfrm rot="10800000">
            <a:off x="6012160" y="2924944"/>
            <a:ext cx="1080120" cy="1584176"/>
          </a:xfrm>
          <a:prstGeom prst="corner">
            <a:avLst>
              <a:gd name="adj1" fmla="val 92715"/>
              <a:gd name="adj2" fmla="val 50001"/>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TextBox 66"/>
          <p:cNvSpPr txBox="1"/>
          <p:nvPr/>
        </p:nvSpPr>
        <p:spPr>
          <a:xfrm>
            <a:off x="6012160" y="4005064"/>
            <a:ext cx="1080120" cy="504056"/>
          </a:xfrm>
          <a:prstGeom prst="rect">
            <a:avLst/>
          </a:prstGeom>
          <a:noFill/>
        </p:spPr>
        <p:txBody>
          <a:bodyPr vert="horz" wrap="square" lIns="91440" tIns="45720" rIns="91440" bIns="45720" rtlCol="0" anchor="ctr">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GCSE</a:t>
            </a:r>
          </a:p>
        </p:txBody>
      </p:sp>
      <p:sp>
        <p:nvSpPr>
          <p:cNvPr id="68" name="TextBox 67">
            <a:hlinkClick r:id="rId15" action="ppaction://hlinksldjump"/>
          </p:cNvPr>
          <p:cNvSpPr txBox="1"/>
          <p:nvPr/>
        </p:nvSpPr>
        <p:spPr>
          <a:xfrm rot="16200000">
            <a:off x="6048164" y="3969060"/>
            <a:ext cx="2376264" cy="288032"/>
          </a:xfrm>
          <a:prstGeom prst="rect">
            <a:avLst/>
          </a:prstGeom>
          <a:solidFill>
            <a:srgbClr val="115190"/>
          </a:solidFill>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400" b="1" kern="0" dirty="0" smtClean="0">
                <a:solidFill>
                  <a:schemeClr val="bg1"/>
                </a:solidFill>
                <a:latin typeface="+mj-lt"/>
                <a:ea typeface="+mj-ea"/>
                <a:cs typeface="+mj-cs"/>
              </a:rPr>
              <a:t>Methods in Maths</a:t>
            </a:r>
            <a:endParaRPr kumimoji="0" lang="en-GB" sz="1400" b="1" i="0" u="none" strike="noStrike" kern="0" cap="none" spc="0" normalizeH="0" baseline="0" noProof="0" dirty="0" smtClean="0">
              <a:ln>
                <a:noFill/>
              </a:ln>
              <a:solidFill>
                <a:schemeClr val="bg1"/>
              </a:solidFill>
              <a:effectLst/>
              <a:uLnTx/>
              <a:uFillTx/>
              <a:latin typeface="+mj-lt"/>
              <a:ea typeface="+mj-ea"/>
              <a:cs typeface="+mj-cs"/>
            </a:endParaRPr>
          </a:p>
        </p:txBody>
      </p:sp>
      <p:sp>
        <p:nvSpPr>
          <p:cNvPr id="70" name="TextBox 69"/>
          <p:cNvSpPr txBox="1"/>
          <p:nvPr/>
        </p:nvSpPr>
        <p:spPr>
          <a:xfrm>
            <a:off x="6372200"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72" name="TextBox 71"/>
          <p:cNvSpPr txBox="1"/>
          <p:nvPr/>
        </p:nvSpPr>
        <p:spPr>
          <a:xfrm>
            <a:off x="6372200"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69" name="TextBox 68">
            <a:hlinkClick r:id="rId16" action="ppaction://hlinksldjump"/>
          </p:cNvPr>
          <p:cNvSpPr txBox="1"/>
          <p:nvPr/>
        </p:nvSpPr>
        <p:spPr>
          <a:xfrm rot="16200000">
            <a:off x="4680012" y="3969060"/>
            <a:ext cx="2376264" cy="288032"/>
          </a:xfrm>
          <a:prstGeom prst="rect">
            <a:avLst/>
          </a:prstGeom>
          <a:solidFill>
            <a:srgbClr val="115190"/>
          </a:solidFill>
          <a:ln>
            <a:solidFill>
              <a:srgbClr val="115190"/>
            </a:solidFill>
          </a:ln>
        </p:spPr>
        <p:txBody>
          <a:bodyPr vert="horz" wrap="square" lIns="91440" tIns="45720" rIns="91440" bIns="45720" rtlCol="0" anchor="ctr">
            <a:normAutofit lnSpcReduction="10000"/>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400" b="1" kern="0" dirty="0" smtClean="0">
                <a:solidFill>
                  <a:schemeClr val="bg1"/>
                </a:solidFill>
                <a:latin typeface="+mj-lt"/>
                <a:ea typeface="+mj-ea"/>
                <a:cs typeface="+mj-cs"/>
              </a:rPr>
              <a:t>Applications of Maths</a:t>
            </a:r>
            <a:endParaRPr kumimoji="0" lang="en-GB" sz="1400" b="1" i="0" u="none" strike="noStrike" kern="0" cap="none" spc="0" normalizeH="0" baseline="0" noProof="0" dirty="0" smtClean="0">
              <a:ln>
                <a:noFill/>
              </a:ln>
              <a:solidFill>
                <a:schemeClr val="bg1"/>
              </a:solidFill>
              <a:effectLst/>
              <a:uLnTx/>
              <a:uFillTx/>
              <a:latin typeface="+mj-lt"/>
              <a:ea typeface="+mj-ea"/>
              <a:cs typeface="+mj-cs"/>
            </a:endParaRPr>
          </a:p>
        </p:txBody>
      </p:sp>
      <p:cxnSp>
        <p:nvCxnSpPr>
          <p:cNvPr id="76" name="Straight Arrow Connector 75"/>
          <p:cNvCxnSpPr/>
          <p:nvPr/>
        </p:nvCxnSpPr>
        <p:spPr>
          <a:xfrm>
            <a:off x="827584" y="1412776"/>
            <a:ext cx="7992888" cy="1588"/>
          </a:xfrm>
          <a:prstGeom prst="straightConnector1">
            <a:avLst/>
          </a:prstGeom>
          <a:ln w="28575">
            <a:solidFill>
              <a:srgbClr val="11519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596336" y="1124744"/>
            <a:ext cx="1296144" cy="288032"/>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i="1" kern="0" noProof="0" dirty="0" smtClean="0">
                <a:solidFill>
                  <a:srgbClr val="115190"/>
                </a:solidFill>
                <a:latin typeface="+mj-lt"/>
                <a:ea typeface="+mj-ea"/>
                <a:cs typeface="+mj-cs"/>
              </a:rPr>
              <a:t>Abstract</a:t>
            </a:r>
            <a:endParaRPr kumimoji="0" lang="en-GB" sz="3200" b="1" i="1" u="none" strike="noStrike" kern="0" cap="none" spc="0" normalizeH="0" baseline="0" noProof="0" dirty="0" smtClean="0">
              <a:ln>
                <a:noFill/>
              </a:ln>
              <a:solidFill>
                <a:srgbClr val="115190"/>
              </a:solidFill>
              <a:effectLst/>
              <a:uLnTx/>
              <a:uFillTx/>
              <a:latin typeface="+mj-lt"/>
              <a:ea typeface="+mj-ea"/>
              <a:cs typeface="+mj-cs"/>
            </a:endParaRPr>
          </a:p>
        </p:txBody>
      </p:sp>
      <p:sp>
        <p:nvSpPr>
          <p:cNvPr id="78" name="TextBox 77"/>
          <p:cNvSpPr txBox="1"/>
          <p:nvPr/>
        </p:nvSpPr>
        <p:spPr>
          <a:xfrm>
            <a:off x="1043608" y="1124744"/>
            <a:ext cx="1512168" cy="288032"/>
          </a:xfrm>
          <a:prstGeom prst="rect">
            <a:avLst/>
          </a:prstGeom>
        </p:spPr>
        <p:txBody>
          <a:bodyPr vert="horz" wrap="square" lIns="91440" tIns="45720" rIns="91440" bIns="45720" rtlCol="0" anchor="ctr">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i="1" kern="0" dirty="0" smtClean="0">
                <a:solidFill>
                  <a:srgbClr val="115190"/>
                </a:solidFill>
                <a:latin typeface="+mj-lt"/>
                <a:ea typeface="+mj-ea"/>
                <a:cs typeface="+mj-cs"/>
              </a:rPr>
              <a:t>Real Life</a:t>
            </a:r>
            <a:endParaRPr kumimoji="0" lang="en-GB" sz="3200" b="1" i="1" u="none" strike="noStrike" kern="0" cap="none" spc="0" normalizeH="0" baseline="0" noProof="0" dirty="0" smtClean="0">
              <a:ln>
                <a:noFill/>
              </a:ln>
              <a:solidFill>
                <a:srgbClr val="115190"/>
              </a:solidFill>
              <a:effectLst/>
              <a:uLnTx/>
              <a:uFillTx/>
              <a:latin typeface="+mj-lt"/>
              <a:ea typeface="+mj-ea"/>
              <a:cs typeface="+mj-cs"/>
            </a:endParaRPr>
          </a:p>
        </p:txBody>
      </p:sp>
      <p:sp>
        <p:nvSpPr>
          <p:cNvPr id="79" name="L-Shape 78">
            <a:hlinkClick r:id="rId17" action="ppaction://hlinksldjump"/>
          </p:cNvPr>
          <p:cNvSpPr/>
          <p:nvPr/>
        </p:nvSpPr>
        <p:spPr>
          <a:xfrm>
            <a:off x="4572000" y="3933056"/>
            <a:ext cx="1080120" cy="1368152"/>
          </a:xfrm>
          <a:prstGeom prst="corner">
            <a:avLst>
              <a:gd name="adj1" fmla="val 73194"/>
              <a:gd name="adj2" fmla="val 52353"/>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L-Shape 79">
            <a:hlinkClick r:id="rId17" action="ppaction://hlinksldjump"/>
          </p:cNvPr>
          <p:cNvSpPr/>
          <p:nvPr/>
        </p:nvSpPr>
        <p:spPr>
          <a:xfrm rot="10800000">
            <a:off x="4572000" y="2924944"/>
            <a:ext cx="1080120" cy="1584176"/>
          </a:xfrm>
          <a:prstGeom prst="corner">
            <a:avLst>
              <a:gd name="adj1" fmla="val 93891"/>
              <a:gd name="adj2" fmla="val 48825"/>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TextBox 80"/>
          <p:cNvSpPr txBox="1"/>
          <p:nvPr/>
        </p:nvSpPr>
        <p:spPr>
          <a:xfrm>
            <a:off x="4932040"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82" name="TextBox 81"/>
          <p:cNvSpPr txBox="1"/>
          <p:nvPr/>
        </p:nvSpPr>
        <p:spPr>
          <a:xfrm>
            <a:off x="4932040"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
        <p:nvSpPr>
          <p:cNvPr id="85" name="Rectangle 84"/>
          <p:cNvSpPr/>
          <p:nvPr/>
        </p:nvSpPr>
        <p:spPr>
          <a:xfrm>
            <a:off x="4644008" y="3861048"/>
            <a:ext cx="936104" cy="646331"/>
          </a:xfrm>
          <a:prstGeom prst="rect">
            <a:avLst/>
          </a:prstGeom>
        </p:spPr>
        <p:txBody>
          <a:bodyPr wrap="square">
            <a:spAutoFit/>
          </a:bodyPr>
          <a:lstStyle/>
          <a:p>
            <a:pPr algn="ctr"/>
            <a:r>
              <a:rPr lang="en-GB" sz="1200" b="1" kern="0" dirty="0" smtClean="0">
                <a:solidFill>
                  <a:srgbClr val="115190"/>
                </a:solidFill>
              </a:rPr>
              <a:t>Certificate in Use of Maths</a:t>
            </a:r>
          </a:p>
        </p:txBody>
      </p:sp>
      <p:sp>
        <p:nvSpPr>
          <p:cNvPr id="44" name="L-Shape 43">
            <a:hlinkClick r:id="rId18" action="ppaction://hlinksldjump"/>
          </p:cNvPr>
          <p:cNvSpPr/>
          <p:nvPr/>
        </p:nvSpPr>
        <p:spPr>
          <a:xfrm rot="10800000">
            <a:off x="3419872" y="2924944"/>
            <a:ext cx="1080120" cy="1584176"/>
          </a:xfrm>
          <a:prstGeom prst="corner">
            <a:avLst>
              <a:gd name="adj1" fmla="val 93891"/>
              <a:gd name="adj2" fmla="val 48825"/>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L-Shape 45">
            <a:hlinkClick r:id="rId18" action="ppaction://hlinksldjump"/>
          </p:cNvPr>
          <p:cNvSpPr/>
          <p:nvPr/>
        </p:nvSpPr>
        <p:spPr>
          <a:xfrm>
            <a:off x="3419872" y="3933056"/>
            <a:ext cx="1080120" cy="1368152"/>
          </a:xfrm>
          <a:prstGeom prst="corner">
            <a:avLst>
              <a:gd name="adj1" fmla="val 73194"/>
              <a:gd name="adj2" fmla="val 52353"/>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Rectangle 51"/>
          <p:cNvSpPr/>
          <p:nvPr/>
        </p:nvSpPr>
        <p:spPr>
          <a:xfrm>
            <a:off x="3491880" y="3789040"/>
            <a:ext cx="936104" cy="461665"/>
          </a:xfrm>
          <a:prstGeom prst="rect">
            <a:avLst/>
          </a:prstGeom>
        </p:spPr>
        <p:txBody>
          <a:bodyPr wrap="square">
            <a:spAutoFit/>
          </a:bodyPr>
          <a:lstStyle/>
          <a:p>
            <a:pPr algn="ctr"/>
            <a:r>
              <a:rPr lang="en-GB" sz="1200" b="1" kern="0" dirty="0" smtClean="0">
                <a:solidFill>
                  <a:srgbClr val="115190"/>
                </a:solidFill>
              </a:rPr>
              <a:t>GCSE Statistics</a:t>
            </a:r>
          </a:p>
        </p:txBody>
      </p:sp>
      <p:sp>
        <p:nvSpPr>
          <p:cNvPr id="58" name="TextBox 57"/>
          <p:cNvSpPr txBox="1"/>
          <p:nvPr/>
        </p:nvSpPr>
        <p:spPr>
          <a:xfrm>
            <a:off x="3779912" y="3068960"/>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3200" b="1" i="0" u="none" strike="noStrike" kern="0" cap="none" spc="0" normalizeH="0" baseline="0" noProof="0" dirty="0" smtClean="0">
                <a:ln>
                  <a:noFill/>
                </a:ln>
                <a:solidFill>
                  <a:srgbClr val="115190"/>
                </a:solidFill>
                <a:effectLst/>
                <a:uLnTx/>
                <a:uFillTx/>
                <a:latin typeface="+mj-lt"/>
                <a:ea typeface="+mj-ea"/>
                <a:cs typeface="+mj-cs"/>
              </a:rPr>
              <a:t>H</a:t>
            </a:r>
          </a:p>
        </p:txBody>
      </p:sp>
      <p:sp>
        <p:nvSpPr>
          <p:cNvPr id="59" name="TextBox 58"/>
          <p:cNvSpPr txBox="1"/>
          <p:nvPr/>
        </p:nvSpPr>
        <p:spPr>
          <a:xfrm>
            <a:off x="3779912" y="4797152"/>
            <a:ext cx="360040" cy="432048"/>
          </a:xfrm>
          <a:prstGeom prst="rect">
            <a:avLst/>
          </a:prstGeom>
        </p:spPr>
        <p:txBody>
          <a:bodyPr vert="horz" wrap="square" lIns="91440" tIns="45720" rIns="91440" bIns="45720" rtlCol="0" anchor="ctr">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GB" sz="3200" b="1" kern="0" dirty="0" smtClean="0">
                <a:solidFill>
                  <a:srgbClr val="115190"/>
                </a:solidFill>
                <a:latin typeface="+mj-lt"/>
                <a:ea typeface="+mj-ea"/>
                <a:cs typeface="+mj-cs"/>
              </a:rPr>
              <a:t>F</a:t>
            </a:r>
            <a:endParaRPr kumimoji="0" lang="en-GB" sz="3200" b="1" i="0" u="none" strike="noStrike" kern="0" cap="none" spc="0" normalizeH="0" baseline="0" noProof="0" dirty="0" smtClean="0">
              <a:ln>
                <a:noFill/>
              </a:ln>
              <a:solidFill>
                <a:srgbClr val="11519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0080"/>
          </a:xfrm>
        </p:spPr>
        <p:txBody>
          <a:bodyPr>
            <a:normAutofit/>
          </a:bodyPr>
          <a:lstStyle/>
          <a:p>
            <a:r>
              <a:rPr lang="en-GB" sz="3600" dirty="0" smtClean="0"/>
              <a:t>Timeline for GCSE changes</a:t>
            </a:r>
            <a:endParaRPr lang="en-GB" sz="3600" dirty="0"/>
          </a:p>
        </p:txBody>
      </p:sp>
      <p:sp>
        <p:nvSpPr>
          <p:cNvPr id="3" name="Footer Placeholder 2"/>
          <p:cNvSpPr>
            <a:spLocks noGrp="1"/>
          </p:cNvSpPr>
          <p:nvPr>
            <p:ph type="ftr" sz="quarter" idx="4294967295"/>
          </p:nvPr>
        </p:nvSpPr>
        <p:spPr>
          <a:xfrm>
            <a:off x="355107" y="6405563"/>
            <a:ext cx="8433788" cy="288925"/>
          </a:xfrm>
          <a:prstGeom prst="rect">
            <a:avLst/>
          </a:prstGeom>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a:xfrm>
            <a:off x="467544" y="1556792"/>
            <a:ext cx="8220722" cy="4378942"/>
          </a:xfrm>
        </p:spPr>
        <p:txBody>
          <a:bodyPr/>
          <a:lstStyle/>
          <a:p>
            <a:r>
              <a:rPr lang="en-GB" sz="2000" b="1" dirty="0" smtClean="0"/>
              <a:t>September 2013: </a:t>
            </a:r>
            <a:r>
              <a:rPr lang="en-GB" sz="2000" dirty="0" smtClean="0"/>
              <a:t>First teaching of (slightly) revised English Literature and History (to deal with breadth and depth concerns)</a:t>
            </a:r>
          </a:p>
          <a:p>
            <a:r>
              <a:rPr lang="en-GB" sz="2000" b="1" dirty="0" smtClean="0"/>
              <a:t>November 2013: </a:t>
            </a:r>
            <a:r>
              <a:rPr lang="en-GB" sz="2000" dirty="0" smtClean="0"/>
              <a:t>GCSE units available in English, English language and mathematics but only to those certificating in this series.  No other subjects available.</a:t>
            </a:r>
          </a:p>
          <a:p>
            <a:r>
              <a:rPr lang="en-GB" sz="2000" b="1" dirty="0" smtClean="0"/>
              <a:t>January 2014:</a:t>
            </a:r>
            <a:r>
              <a:rPr lang="en-GB" sz="2000" dirty="0" smtClean="0"/>
              <a:t> Series no longer used for GCSE examinations.</a:t>
            </a:r>
          </a:p>
          <a:p>
            <a:r>
              <a:rPr lang="en-GB" sz="2000" b="1" dirty="0" smtClean="0"/>
              <a:t>June 2014: </a:t>
            </a:r>
            <a:r>
              <a:rPr lang="en-GB" sz="2000" dirty="0" smtClean="0"/>
              <a:t>GCSEs available as linear qualifications only.</a:t>
            </a:r>
          </a:p>
          <a:p>
            <a:r>
              <a:rPr lang="en-GB" sz="2000" b="1" dirty="0" smtClean="0"/>
              <a:t>November 2014: </a:t>
            </a:r>
            <a:r>
              <a:rPr lang="en-GB" sz="2000" dirty="0" smtClean="0"/>
              <a:t>GCSEs in English, English language and mathematics available as linear qualifications only, no other subjects available.</a:t>
            </a:r>
          </a:p>
          <a:p>
            <a:r>
              <a:rPr lang="en-GB" sz="2000" b="1" dirty="0" smtClean="0"/>
              <a:t>June 2015: </a:t>
            </a:r>
            <a:r>
              <a:rPr lang="en-GB" sz="2000" dirty="0" smtClean="0"/>
              <a:t>GCSEs available as linear qualifications only.</a:t>
            </a:r>
          </a:p>
          <a:p>
            <a:r>
              <a:rPr lang="en-GB" sz="2000" b="1" dirty="0" smtClean="0"/>
              <a:t>September 2015: </a:t>
            </a:r>
            <a:r>
              <a:rPr lang="en-GB" sz="2000" dirty="0" smtClean="0"/>
              <a:t>First teaching of new GCSEs (2 year courses?)</a:t>
            </a:r>
            <a:endParaRPr lang="en-GB" sz="2000" dirty="0"/>
          </a:p>
        </p:txBody>
      </p:sp>
      <p:sp>
        <p:nvSpPr>
          <p:cNvPr id="5" name="Text Placeholder 4"/>
          <p:cNvSpPr>
            <a:spLocks noGrp="1"/>
          </p:cNvSpPr>
          <p:nvPr>
            <p:ph type="body" sz="quarter" idx="12"/>
          </p:nvPr>
        </p:nvSpPr>
        <p:spPr/>
        <p:txBody>
          <a:bodyPr/>
          <a:lstStyle/>
          <a:p>
            <a:r>
              <a:rPr lang="en-GB" dirty="0" smtClean="0"/>
              <a:t>Key opinion leaders - March 2012</a:t>
            </a:r>
          </a:p>
          <a:p>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“Modular to linear” – What does it mean?</a:t>
            </a:r>
            <a:endParaRPr lang="en-GB" sz="32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p:txBody>
          <a:bodyPr/>
          <a:lstStyle/>
          <a:p>
            <a:r>
              <a:rPr lang="en-GB" dirty="0" smtClean="0"/>
              <a:t>From June 2014, all assessment will have to be taken in a single series</a:t>
            </a:r>
          </a:p>
          <a:p>
            <a:r>
              <a:rPr lang="en-GB" dirty="0" smtClean="0"/>
              <a:t>Students should usually take this assessment at the end of the course</a:t>
            </a:r>
          </a:p>
          <a:p>
            <a:r>
              <a:rPr lang="en-GB" dirty="0" smtClean="0"/>
              <a:t>Taking all the exams at the end of the course does not necessarily mean using the linear specification</a:t>
            </a:r>
          </a:p>
          <a:p>
            <a:r>
              <a:rPr lang="en-GB" dirty="0" smtClean="0"/>
              <a:t>The end of the course might not be at the end of KS4</a:t>
            </a:r>
            <a:endParaRPr lang="en-GB" dirty="0"/>
          </a:p>
        </p:txBody>
      </p:sp>
      <p:sp>
        <p:nvSpPr>
          <p:cNvPr id="5" name="Text Placeholder 4"/>
          <p:cNvSpPr>
            <a:spLocks noGrp="1"/>
          </p:cNvSpPr>
          <p:nvPr>
            <p:ph type="body" sz="quarter" idx="12"/>
          </p:nvPr>
        </p:nvSpPr>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4360 – AQA’s Unitised Specification</a:t>
            </a:r>
            <a:endParaRPr lang="en-GB" sz="32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p:txBody>
          <a:bodyPr/>
          <a:lstStyle/>
          <a:p>
            <a:r>
              <a:rPr lang="en-GB" dirty="0" smtClean="0"/>
              <a:t>3 distinct units</a:t>
            </a:r>
          </a:p>
          <a:p>
            <a:r>
              <a:rPr lang="en-GB" sz="1800" dirty="0" smtClean="0"/>
              <a:t>Unit 1 – Statistics &amp; Number (26.7%) – calculator allowed</a:t>
            </a:r>
          </a:p>
          <a:p>
            <a:r>
              <a:rPr lang="en-GB" sz="1800" dirty="0" smtClean="0"/>
              <a:t>Unit 2 – Number &amp; Algebra (33.3%)   – non-calculator</a:t>
            </a:r>
          </a:p>
          <a:p>
            <a:r>
              <a:rPr lang="en-GB" sz="1800" dirty="0" smtClean="0"/>
              <a:t>Unit 3 – Algebra &amp; Geometry (40%)   – calculator allowed</a:t>
            </a:r>
          </a:p>
          <a:p>
            <a:endParaRPr lang="en-GB" dirty="0" smtClean="0"/>
          </a:p>
          <a:p>
            <a:r>
              <a:rPr lang="en-GB" dirty="0" smtClean="0"/>
              <a:t>The content of each unit is defined</a:t>
            </a:r>
          </a:p>
          <a:p>
            <a:endParaRPr lang="en-GB" dirty="0" smtClean="0"/>
          </a:p>
          <a:p>
            <a:r>
              <a:rPr lang="en-GB" dirty="0" smtClean="0"/>
              <a:t>Two thirds of the examination can be done with a calculator</a:t>
            </a:r>
          </a:p>
          <a:p>
            <a:endParaRPr lang="en-GB" dirty="0" smtClean="0"/>
          </a:p>
          <a:p>
            <a:r>
              <a:rPr lang="en-GB" b="1" dirty="0" smtClean="0"/>
              <a:t>Students can take different Units at different tiers</a:t>
            </a:r>
          </a:p>
        </p:txBody>
      </p:sp>
      <p:sp>
        <p:nvSpPr>
          <p:cNvPr id="5" name="Text Placeholder 4"/>
          <p:cNvSpPr>
            <a:spLocks noGrp="1"/>
          </p:cNvSpPr>
          <p:nvPr>
            <p:ph type="body" sz="quarter" idx="12"/>
          </p:nvPr>
        </p:nvSpPr>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7" end="7"/>
                                            </p:txEl>
                                          </p:spTgt>
                                        </p:tgtEl>
                                        <p:attrNameLst>
                                          <p:attrName>style.visibility</p:attrName>
                                        </p:attrNameLst>
                                      </p:cBhvr>
                                      <p:to>
                                        <p:strVal val="visible"/>
                                      </p:to>
                                    </p:set>
                                    <p:animEffect transition="in" filter="blinds(horizontal)">
                                      <p:cBhvr>
                                        <p:cTn id="10" dur="500"/>
                                        <p:tgtEl>
                                          <p:spTgt spid="4">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9" end="9"/>
                                            </p:txEl>
                                          </p:spTgt>
                                        </p:tgtEl>
                                        <p:attrNameLst>
                                          <p:attrName>style.visibility</p:attrName>
                                        </p:attrNameLst>
                                      </p:cBhvr>
                                      <p:to>
                                        <p:strVal val="visible"/>
                                      </p:to>
                                    </p:set>
                                    <p:animEffect transition="in" filter="blinds(horizontal)">
                                      <p:cBhvr>
                                        <p:cTn id="15"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20932"/>
          </a:xfrm>
        </p:spPr>
        <p:txBody>
          <a:bodyPr>
            <a:normAutofit/>
          </a:bodyPr>
          <a:lstStyle/>
          <a:p>
            <a:r>
              <a:rPr lang="en-GB" sz="3200" dirty="0" smtClean="0"/>
              <a:t>Mixing between tiers in 4360</a:t>
            </a:r>
            <a:endParaRPr lang="en-GB" sz="32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5" name="Text Placeholder 4"/>
          <p:cNvSpPr>
            <a:spLocks noGrp="1"/>
          </p:cNvSpPr>
          <p:nvPr>
            <p:ph type="body" sz="quarter" idx="12"/>
          </p:nvPr>
        </p:nvSpPr>
        <p:spPr/>
        <p:txBody>
          <a:bodyPr/>
          <a:lstStyle/>
          <a:p>
            <a:endParaRPr lang="en-GB"/>
          </a:p>
        </p:txBody>
      </p:sp>
      <p:graphicFrame>
        <p:nvGraphicFramePr>
          <p:cNvPr id="6" name="Table 5"/>
          <p:cNvGraphicFramePr>
            <a:graphicFrameLocks noGrp="1"/>
          </p:cNvGraphicFramePr>
          <p:nvPr/>
        </p:nvGraphicFramePr>
        <p:xfrm>
          <a:off x="179512" y="2060848"/>
          <a:ext cx="8715435" cy="4217724"/>
        </p:xfrm>
        <a:graphic>
          <a:graphicData uri="http://schemas.openxmlformats.org/drawingml/2006/table">
            <a:tbl>
              <a:tblPr firstRow="1" bandRow="1">
                <a:tableStyleId>{5C22544A-7EE6-4342-B048-85BDC9FD1C3A}</a:tableStyleId>
              </a:tblPr>
              <a:tblGrid>
                <a:gridCol w="1743087"/>
                <a:gridCol w="1743087"/>
                <a:gridCol w="1743087"/>
                <a:gridCol w="1743087"/>
                <a:gridCol w="1743087"/>
              </a:tblGrid>
              <a:tr h="925884">
                <a:tc>
                  <a:txBody>
                    <a:bodyPr/>
                    <a:lstStyle/>
                    <a:p>
                      <a:pPr algn="ctr"/>
                      <a:endParaRPr lang="en-GB" dirty="0" smtClean="0">
                        <a:solidFill>
                          <a:srgbClr val="115190"/>
                        </a:solidFill>
                      </a:endParaRPr>
                    </a:p>
                    <a:p>
                      <a:pPr algn="ctr"/>
                      <a:r>
                        <a:rPr lang="en-GB" dirty="0" smtClean="0">
                          <a:solidFill>
                            <a:schemeClr val="tx1"/>
                          </a:solidFill>
                        </a:rPr>
                        <a:t>Grade</a:t>
                      </a:r>
                      <a:endParaRPr lang="en-GB" dirty="0">
                        <a:solidFill>
                          <a:schemeClr val="tx1"/>
                        </a:solidFill>
                      </a:endParaRPr>
                    </a:p>
                  </a:txBody>
                  <a:tcPr/>
                </a:tc>
                <a:tc>
                  <a:txBody>
                    <a:bodyPr/>
                    <a:lstStyle/>
                    <a:p>
                      <a:pPr algn="ctr"/>
                      <a:r>
                        <a:rPr lang="en-GB" dirty="0" smtClean="0">
                          <a:solidFill>
                            <a:schemeClr val="tx1"/>
                          </a:solidFill>
                        </a:rPr>
                        <a:t>Unit 1 maximum</a:t>
                      </a:r>
                      <a:r>
                        <a:rPr lang="en-GB" baseline="0" dirty="0" smtClean="0">
                          <a:solidFill>
                            <a:schemeClr val="tx1"/>
                          </a:solidFill>
                        </a:rPr>
                        <a:t> UMS =80</a:t>
                      </a:r>
                      <a:endParaRPr lang="en-GB" dirty="0">
                        <a:solidFill>
                          <a:schemeClr val="tx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tx1"/>
                          </a:solidFill>
                        </a:rPr>
                        <a:t>Unit 2 maximum</a:t>
                      </a:r>
                      <a:r>
                        <a:rPr lang="en-GB" baseline="0" dirty="0" smtClean="0">
                          <a:solidFill>
                            <a:schemeClr val="tx1"/>
                          </a:solidFill>
                        </a:rPr>
                        <a:t> UMS =100</a:t>
                      </a:r>
                      <a:endParaRPr lang="en-GB" dirty="0" smtClean="0">
                        <a:solidFill>
                          <a:schemeClr val="tx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tx1"/>
                          </a:solidFill>
                        </a:rPr>
                        <a:t>Unit 3 maximum</a:t>
                      </a:r>
                      <a:r>
                        <a:rPr lang="en-GB" baseline="0" dirty="0" smtClean="0">
                          <a:solidFill>
                            <a:schemeClr val="tx1"/>
                          </a:solidFill>
                        </a:rPr>
                        <a:t> UMS =120</a:t>
                      </a:r>
                      <a:endParaRPr lang="en-GB" dirty="0" smtClean="0">
                        <a:solidFill>
                          <a:schemeClr val="tx1"/>
                        </a:solidFill>
                      </a:endParaRPr>
                    </a:p>
                  </a:txBody>
                  <a:tcPr/>
                </a:tc>
                <a:tc>
                  <a:txBody>
                    <a:bodyPr/>
                    <a:lstStyle/>
                    <a:p>
                      <a:pPr algn="ctr"/>
                      <a:r>
                        <a:rPr lang="en-GB" dirty="0" smtClean="0">
                          <a:solidFill>
                            <a:schemeClr val="tx1"/>
                          </a:solidFill>
                        </a:rPr>
                        <a:t>Overall</a:t>
                      </a:r>
                    </a:p>
                    <a:p>
                      <a:pPr algn="ctr"/>
                      <a:r>
                        <a:rPr lang="en-GB" dirty="0" smtClean="0">
                          <a:solidFill>
                            <a:schemeClr val="tx1"/>
                          </a:solidFill>
                        </a:rPr>
                        <a:t>Maximum UMS=300</a:t>
                      </a:r>
                      <a:endParaRPr lang="en-GB" dirty="0">
                        <a:solidFill>
                          <a:schemeClr val="tx1"/>
                        </a:solidFill>
                      </a:endParaRPr>
                    </a:p>
                  </a:txBody>
                  <a:tcPr/>
                </a:tc>
              </a:tr>
              <a:tr h="357503">
                <a:tc>
                  <a:txBody>
                    <a:bodyPr/>
                    <a:lstStyle/>
                    <a:p>
                      <a:pPr algn="ctr"/>
                      <a:r>
                        <a:rPr lang="en-GB" dirty="0" smtClean="0"/>
                        <a:t> A*</a:t>
                      </a:r>
                      <a:endParaRPr lang="en-GB" dirty="0"/>
                    </a:p>
                  </a:txBody>
                  <a:tcPr/>
                </a:tc>
                <a:tc>
                  <a:txBody>
                    <a:bodyPr/>
                    <a:lstStyle/>
                    <a:p>
                      <a:pPr algn="ctr"/>
                      <a:r>
                        <a:rPr lang="en-GB" dirty="0" smtClean="0"/>
                        <a:t>72 – 80</a:t>
                      </a:r>
                      <a:endParaRPr lang="en-GB" dirty="0"/>
                    </a:p>
                  </a:txBody>
                  <a:tcPr/>
                </a:tc>
                <a:tc>
                  <a:txBody>
                    <a:bodyPr/>
                    <a:lstStyle/>
                    <a:p>
                      <a:pPr algn="ctr"/>
                      <a:r>
                        <a:rPr lang="en-GB" dirty="0" smtClean="0"/>
                        <a:t>90 – 100</a:t>
                      </a:r>
                      <a:endParaRPr lang="en-GB" dirty="0"/>
                    </a:p>
                  </a:txBody>
                  <a:tcPr/>
                </a:tc>
                <a:tc>
                  <a:txBody>
                    <a:bodyPr/>
                    <a:lstStyle/>
                    <a:p>
                      <a:pPr algn="ctr"/>
                      <a:r>
                        <a:rPr lang="en-GB" dirty="0" smtClean="0"/>
                        <a:t>108 – 120</a:t>
                      </a:r>
                      <a:endParaRPr lang="en-GB" dirty="0"/>
                    </a:p>
                  </a:txBody>
                  <a:tcPr/>
                </a:tc>
                <a:tc>
                  <a:txBody>
                    <a:bodyPr/>
                    <a:lstStyle/>
                    <a:p>
                      <a:pPr algn="ctr"/>
                      <a:r>
                        <a:rPr lang="en-GB" dirty="0" smtClean="0"/>
                        <a:t>270 – 300</a:t>
                      </a:r>
                      <a:endParaRPr lang="en-GB" dirty="0"/>
                    </a:p>
                  </a:txBody>
                  <a:tcPr/>
                </a:tc>
              </a:tr>
              <a:tr h="357503">
                <a:tc>
                  <a:txBody>
                    <a:bodyPr/>
                    <a:lstStyle/>
                    <a:p>
                      <a:pPr algn="ctr"/>
                      <a:r>
                        <a:rPr lang="en-GB" dirty="0" smtClean="0"/>
                        <a:t>A</a:t>
                      </a:r>
                      <a:endParaRPr lang="en-GB" dirty="0"/>
                    </a:p>
                  </a:txBody>
                  <a:tcPr/>
                </a:tc>
                <a:tc>
                  <a:txBody>
                    <a:bodyPr/>
                    <a:lstStyle/>
                    <a:p>
                      <a:pPr algn="ctr"/>
                      <a:r>
                        <a:rPr lang="en-GB" dirty="0" smtClean="0"/>
                        <a:t>64 – 71</a:t>
                      </a:r>
                      <a:endParaRPr lang="en-GB" dirty="0"/>
                    </a:p>
                  </a:txBody>
                  <a:tcPr/>
                </a:tc>
                <a:tc>
                  <a:txBody>
                    <a:bodyPr/>
                    <a:lstStyle/>
                    <a:p>
                      <a:pPr algn="ctr"/>
                      <a:r>
                        <a:rPr lang="en-GB" dirty="0" smtClean="0"/>
                        <a:t>80 – 89</a:t>
                      </a:r>
                      <a:endParaRPr lang="en-GB" dirty="0"/>
                    </a:p>
                  </a:txBody>
                  <a:tcPr/>
                </a:tc>
                <a:tc>
                  <a:txBody>
                    <a:bodyPr/>
                    <a:lstStyle/>
                    <a:p>
                      <a:pPr algn="ctr"/>
                      <a:r>
                        <a:rPr lang="en-GB" dirty="0" smtClean="0"/>
                        <a:t>96 – 107</a:t>
                      </a:r>
                      <a:endParaRPr lang="en-GB" dirty="0"/>
                    </a:p>
                  </a:txBody>
                  <a:tcPr/>
                </a:tc>
                <a:tc>
                  <a:txBody>
                    <a:bodyPr/>
                    <a:lstStyle/>
                    <a:p>
                      <a:pPr algn="ctr"/>
                      <a:r>
                        <a:rPr lang="en-GB" dirty="0" smtClean="0"/>
                        <a:t>240 – 269</a:t>
                      </a:r>
                      <a:endParaRPr lang="en-GB" dirty="0"/>
                    </a:p>
                  </a:txBody>
                  <a:tcPr/>
                </a:tc>
              </a:tr>
              <a:tr h="357503">
                <a:tc>
                  <a:txBody>
                    <a:bodyPr/>
                    <a:lstStyle/>
                    <a:p>
                      <a:pPr algn="ctr"/>
                      <a:r>
                        <a:rPr lang="en-GB" dirty="0" smtClean="0"/>
                        <a:t>B</a:t>
                      </a:r>
                      <a:endParaRPr lang="en-GB" dirty="0"/>
                    </a:p>
                  </a:txBody>
                  <a:tcPr/>
                </a:tc>
                <a:tc>
                  <a:txBody>
                    <a:bodyPr/>
                    <a:lstStyle/>
                    <a:p>
                      <a:pPr algn="ctr"/>
                      <a:r>
                        <a:rPr lang="en-GB" dirty="0" smtClean="0"/>
                        <a:t>56 – 63</a:t>
                      </a:r>
                      <a:endParaRPr lang="en-GB" dirty="0"/>
                    </a:p>
                  </a:txBody>
                  <a:tcPr/>
                </a:tc>
                <a:tc>
                  <a:txBody>
                    <a:bodyPr/>
                    <a:lstStyle/>
                    <a:p>
                      <a:pPr algn="ctr"/>
                      <a:r>
                        <a:rPr lang="en-GB" dirty="0" smtClean="0"/>
                        <a:t>70 – 79</a:t>
                      </a:r>
                      <a:endParaRPr lang="en-GB" dirty="0"/>
                    </a:p>
                  </a:txBody>
                  <a:tcPr/>
                </a:tc>
                <a:tc>
                  <a:txBody>
                    <a:bodyPr/>
                    <a:lstStyle/>
                    <a:p>
                      <a:pPr algn="ctr"/>
                      <a:r>
                        <a:rPr lang="en-GB" dirty="0" smtClean="0"/>
                        <a:t>84 – 95</a:t>
                      </a:r>
                      <a:endParaRPr lang="en-GB" dirty="0"/>
                    </a:p>
                  </a:txBody>
                  <a:tcPr/>
                </a:tc>
                <a:tc>
                  <a:txBody>
                    <a:bodyPr/>
                    <a:lstStyle/>
                    <a:p>
                      <a:pPr algn="ctr"/>
                      <a:r>
                        <a:rPr lang="en-GB" dirty="0" smtClean="0"/>
                        <a:t>210 – 239</a:t>
                      </a:r>
                      <a:endParaRPr lang="en-GB" dirty="0"/>
                    </a:p>
                  </a:txBody>
                  <a:tcPr/>
                </a:tc>
              </a:tr>
              <a:tr h="357503">
                <a:tc>
                  <a:txBody>
                    <a:bodyPr/>
                    <a:lstStyle/>
                    <a:p>
                      <a:pPr algn="ctr"/>
                      <a:r>
                        <a:rPr lang="en-GB" dirty="0" smtClean="0"/>
                        <a:t>C</a:t>
                      </a:r>
                      <a:endParaRPr lang="en-GB" dirty="0"/>
                    </a:p>
                  </a:txBody>
                  <a:tcPr/>
                </a:tc>
                <a:tc>
                  <a:txBody>
                    <a:bodyPr/>
                    <a:lstStyle/>
                    <a:p>
                      <a:pPr algn="ctr"/>
                      <a:r>
                        <a:rPr lang="en-GB" dirty="0" smtClean="0"/>
                        <a:t>48 – 55</a:t>
                      </a:r>
                      <a:endParaRPr lang="en-GB" dirty="0"/>
                    </a:p>
                  </a:txBody>
                  <a:tcPr/>
                </a:tc>
                <a:tc>
                  <a:txBody>
                    <a:bodyPr/>
                    <a:lstStyle/>
                    <a:p>
                      <a:pPr algn="ctr"/>
                      <a:r>
                        <a:rPr lang="en-GB" dirty="0" smtClean="0"/>
                        <a:t>60 – 69</a:t>
                      </a:r>
                      <a:endParaRPr lang="en-GB" dirty="0"/>
                    </a:p>
                  </a:txBody>
                  <a:tcPr/>
                </a:tc>
                <a:tc>
                  <a:txBody>
                    <a:bodyPr/>
                    <a:lstStyle/>
                    <a:p>
                      <a:pPr algn="ctr"/>
                      <a:r>
                        <a:rPr lang="en-GB" dirty="0" smtClean="0"/>
                        <a:t>72 – 83</a:t>
                      </a:r>
                      <a:endParaRPr lang="en-GB" dirty="0"/>
                    </a:p>
                  </a:txBody>
                  <a:tcPr/>
                </a:tc>
                <a:tc>
                  <a:txBody>
                    <a:bodyPr/>
                    <a:lstStyle/>
                    <a:p>
                      <a:pPr algn="ctr"/>
                      <a:r>
                        <a:rPr lang="en-GB" dirty="0" smtClean="0"/>
                        <a:t>180 – 209</a:t>
                      </a:r>
                      <a:endParaRPr lang="en-GB" dirty="0"/>
                    </a:p>
                  </a:txBody>
                  <a:tcPr/>
                </a:tc>
              </a:tr>
              <a:tr h="357503">
                <a:tc>
                  <a:txBody>
                    <a:bodyPr/>
                    <a:lstStyle/>
                    <a:p>
                      <a:pPr algn="ctr"/>
                      <a:r>
                        <a:rPr lang="en-GB" dirty="0" smtClean="0"/>
                        <a:t>D</a:t>
                      </a:r>
                      <a:endParaRPr lang="en-GB" dirty="0"/>
                    </a:p>
                  </a:txBody>
                  <a:tcPr/>
                </a:tc>
                <a:tc>
                  <a:txBody>
                    <a:bodyPr/>
                    <a:lstStyle/>
                    <a:p>
                      <a:pPr algn="ctr"/>
                      <a:r>
                        <a:rPr lang="en-GB" dirty="0" smtClean="0"/>
                        <a:t>40 – 47</a:t>
                      </a:r>
                      <a:endParaRPr lang="en-GB" dirty="0"/>
                    </a:p>
                  </a:txBody>
                  <a:tcPr/>
                </a:tc>
                <a:tc>
                  <a:txBody>
                    <a:bodyPr/>
                    <a:lstStyle/>
                    <a:p>
                      <a:pPr algn="ctr"/>
                      <a:r>
                        <a:rPr lang="en-GB" dirty="0" smtClean="0"/>
                        <a:t>50 – 59</a:t>
                      </a:r>
                      <a:endParaRPr lang="en-GB" dirty="0"/>
                    </a:p>
                  </a:txBody>
                  <a:tcPr/>
                </a:tc>
                <a:tc>
                  <a:txBody>
                    <a:bodyPr/>
                    <a:lstStyle/>
                    <a:p>
                      <a:pPr algn="ctr"/>
                      <a:r>
                        <a:rPr lang="en-GB" dirty="0" smtClean="0"/>
                        <a:t>60 – 71</a:t>
                      </a:r>
                      <a:endParaRPr lang="en-GB" dirty="0"/>
                    </a:p>
                  </a:txBody>
                  <a:tcPr/>
                </a:tc>
                <a:tc>
                  <a:txBody>
                    <a:bodyPr/>
                    <a:lstStyle/>
                    <a:p>
                      <a:pPr algn="ctr"/>
                      <a:r>
                        <a:rPr lang="en-GB" dirty="0" smtClean="0"/>
                        <a:t>150 – 179</a:t>
                      </a:r>
                      <a:endParaRPr lang="en-GB" dirty="0"/>
                    </a:p>
                  </a:txBody>
                  <a:tcPr/>
                </a:tc>
              </a:tr>
              <a:tr h="357503">
                <a:tc>
                  <a:txBody>
                    <a:bodyPr/>
                    <a:lstStyle/>
                    <a:p>
                      <a:pPr algn="ctr"/>
                      <a:r>
                        <a:rPr lang="en-GB" dirty="0" smtClean="0"/>
                        <a:t>E</a:t>
                      </a:r>
                      <a:endParaRPr lang="en-GB" dirty="0"/>
                    </a:p>
                  </a:txBody>
                  <a:tcPr/>
                </a:tc>
                <a:tc>
                  <a:txBody>
                    <a:bodyPr/>
                    <a:lstStyle/>
                    <a:p>
                      <a:pPr algn="ctr"/>
                      <a:r>
                        <a:rPr lang="en-GB" dirty="0" smtClean="0"/>
                        <a:t>32 – 39</a:t>
                      </a:r>
                      <a:endParaRPr lang="en-GB" dirty="0"/>
                    </a:p>
                  </a:txBody>
                  <a:tcPr/>
                </a:tc>
                <a:tc>
                  <a:txBody>
                    <a:bodyPr/>
                    <a:lstStyle/>
                    <a:p>
                      <a:pPr algn="ctr"/>
                      <a:r>
                        <a:rPr lang="en-GB" dirty="0" smtClean="0"/>
                        <a:t>40 – 49</a:t>
                      </a:r>
                      <a:endParaRPr lang="en-GB" dirty="0"/>
                    </a:p>
                  </a:txBody>
                  <a:tcPr/>
                </a:tc>
                <a:tc>
                  <a:txBody>
                    <a:bodyPr/>
                    <a:lstStyle/>
                    <a:p>
                      <a:pPr algn="ctr"/>
                      <a:r>
                        <a:rPr lang="en-GB" dirty="0" smtClean="0"/>
                        <a:t>48 – 59</a:t>
                      </a:r>
                      <a:endParaRPr lang="en-GB" dirty="0"/>
                    </a:p>
                  </a:txBody>
                  <a:tcPr/>
                </a:tc>
                <a:tc>
                  <a:txBody>
                    <a:bodyPr/>
                    <a:lstStyle/>
                    <a:p>
                      <a:pPr algn="ctr"/>
                      <a:r>
                        <a:rPr lang="en-GB" dirty="0" smtClean="0"/>
                        <a:t>120 – 149</a:t>
                      </a:r>
                      <a:endParaRPr lang="en-GB" dirty="0"/>
                    </a:p>
                  </a:txBody>
                  <a:tcPr/>
                </a:tc>
              </a:tr>
              <a:tr h="357503">
                <a:tc>
                  <a:txBody>
                    <a:bodyPr/>
                    <a:lstStyle/>
                    <a:p>
                      <a:pPr algn="ctr"/>
                      <a:r>
                        <a:rPr lang="en-GB" dirty="0" smtClean="0"/>
                        <a:t>F</a:t>
                      </a:r>
                      <a:endParaRPr lang="en-GB" dirty="0"/>
                    </a:p>
                  </a:txBody>
                  <a:tcPr/>
                </a:tc>
                <a:tc>
                  <a:txBody>
                    <a:bodyPr/>
                    <a:lstStyle/>
                    <a:p>
                      <a:pPr algn="ctr"/>
                      <a:r>
                        <a:rPr lang="en-GB" dirty="0" smtClean="0"/>
                        <a:t>24 – 31</a:t>
                      </a:r>
                      <a:endParaRPr lang="en-GB" dirty="0"/>
                    </a:p>
                  </a:txBody>
                  <a:tcPr/>
                </a:tc>
                <a:tc>
                  <a:txBody>
                    <a:bodyPr/>
                    <a:lstStyle/>
                    <a:p>
                      <a:pPr algn="ctr"/>
                      <a:r>
                        <a:rPr lang="en-GB" dirty="0" smtClean="0"/>
                        <a:t>30 – 39</a:t>
                      </a:r>
                      <a:endParaRPr lang="en-GB" dirty="0"/>
                    </a:p>
                  </a:txBody>
                  <a:tcPr/>
                </a:tc>
                <a:tc>
                  <a:txBody>
                    <a:bodyPr/>
                    <a:lstStyle/>
                    <a:p>
                      <a:pPr algn="ctr"/>
                      <a:r>
                        <a:rPr lang="en-GB" dirty="0" smtClean="0"/>
                        <a:t>36 – 47</a:t>
                      </a:r>
                      <a:endParaRPr lang="en-GB" dirty="0"/>
                    </a:p>
                  </a:txBody>
                  <a:tcPr/>
                </a:tc>
                <a:tc>
                  <a:txBody>
                    <a:bodyPr/>
                    <a:lstStyle/>
                    <a:p>
                      <a:pPr algn="ctr"/>
                      <a:r>
                        <a:rPr lang="en-GB" dirty="0" smtClean="0"/>
                        <a:t>90 – 119</a:t>
                      </a:r>
                      <a:endParaRPr lang="en-GB" dirty="0"/>
                    </a:p>
                  </a:txBody>
                  <a:tcPr/>
                </a:tc>
              </a:tr>
              <a:tr h="357503">
                <a:tc>
                  <a:txBody>
                    <a:bodyPr/>
                    <a:lstStyle/>
                    <a:p>
                      <a:pPr algn="ctr"/>
                      <a:r>
                        <a:rPr lang="en-GB" dirty="0" smtClean="0"/>
                        <a:t>G</a:t>
                      </a:r>
                      <a:endParaRPr lang="en-GB" dirty="0"/>
                    </a:p>
                  </a:txBody>
                  <a:tcPr/>
                </a:tc>
                <a:tc>
                  <a:txBody>
                    <a:bodyPr/>
                    <a:lstStyle/>
                    <a:p>
                      <a:pPr algn="ctr"/>
                      <a:r>
                        <a:rPr lang="en-GB" dirty="0" smtClean="0"/>
                        <a:t>16 – 23</a:t>
                      </a:r>
                      <a:endParaRPr lang="en-GB" dirty="0"/>
                    </a:p>
                  </a:txBody>
                  <a:tcPr/>
                </a:tc>
                <a:tc>
                  <a:txBody>
                    <a:bodyPr/>
                    <a:lstStyle/>
                    <a:p>
                      <a:pPr algn="ctr"/>
                      <a:r>
                        <a:rPr lang="en-GB" dirty="0" smtClean="0"/>
                        <a:t>20 – 29</a:t>
                      </a:r>
                      <a:endParaRPr lang="en-GB" dirty="0"/>
                    </a:p>
                  </a:txBody>
                  <a:tcPr/>
                </a:tc>
                <a:tc>
                  <a:txBody>
                    <a:bodyPr/>
                    <a:lstStyle/>
                    <a:p>
                      <a:pPr algn="ctr"/>
                      <a:r>
                        <a:rPr lang="en-GB" dirty="0" smtClean="0"/>
                        <a:t>24 – 35</a:t>
                      </a:r>
                      <a:endParaRPr lang="en-GB" dirty="0"/>
                    </a:p>
                  </a:txBody>
                  <a:tcPr/>
                </a:tc>
                <a:tc>
                  <a:txBody>
                    <a:bodyPr/>
                    <a:lstStyle/>
                    <a:p>
                      <a:pPr algn="ctr"/>
                      <a:r>
                        <a:rPr lang="en-GB" dirty="0" smtClean="0"/>
                        <a:t>60 – 89</a:t>
                      </a:r>
                      <a:endParaRPr lang="en-GB" dirty="0"/>
                    </a:p>
                  </a:txBody>
                  <a:tcPr/>
                </a:tc>
              </a:tr>
              <a:tr h="357503">
                <a:tc>
                  <a:txBody>
                    <a:bodyPr/>
                    <a:lstStyle/>
                    <a:p>
                      <a:pPr algn="ctr"/>
                      <a:r>
                        <a:rPr lang="en-GB" dirty="0" smtClean="0"/>
                        <a:t>U</a:t>
                      </a:r>
                      <a:endParaRPr lang="en-GB" dirty="0"/>
                    </a:p>
                  </a:txBody>
                  <a:tcPr/>
                </a:tc>
                <a:tc>
                  <a:txBody>
                    <a:bodyPr/>
                    <a:lstStyle/>
                    <a:p>
                      <a:pPr algn="ctr"/>
                      <a:r>
                        <a:rPr lang="en-GB" dirty="0" smtClean="0"/>
                        <a:t>0 – 15</a:t>
                      </a:r>
                      <a:endParaRPr lang="en-GB" dirty="0"/>
                    </a:p>
                  </a:txBody>
                  <a:tcPr/>
                </a:tc>
                <a:tc>
                  <a:txBody>
                    <a:bodyPr/>
                    <a:lstStyle/>
                    <a:p>
                      <a:pPr algn="ctr"/>
                      <a:r>
                        <a:rPr lang="en-GB" dirty="0" smtClean="0"/>
                        <a:t>0 – 19</a:t>
                      </a:r>
                      <a:endParaRPr lang="en-GB" dirty="0"/>
                    </a:p>
                  </a:txBody>
                  <a:tcPr/>
                </a:tc>
                <a:tc>
                  <a:txBody>
                    <a:bodyPr/>
                    <a:lstStyle/>
                    <a:p>
                      <a:pPr algn="ctr"/>
                      <a:r>
                        <a:rPr lang="en-GB" dirty="0" smtClean="0"/>
                        <a:t>0 – 23</a:t>
                      </a:r>
                      <a:endParaRPr lang="en-GB" dirty="0"/>
                    </a:p>
                  </a:txBody>
                  <a:tcPr/>
                </a:tc>
                <a:tc>
                  <a:txBody>
                    <a:bodyPr/>
                    <a:lstStyle/>
                    <a:p>
                      <a:pPr algn="ctr"/>
                      <a:r>
                        <a:rPr lang="en-GB" dirty="0" smtClean="0"/>
                        <a:t>0 – 59</a:t>
                      </a:r>
                      <a:endParaRPr lang="en-GB" dirty="0"/>
                    </a:p>
                  </a:txBody>
                  <a:tcPr/>
                </a:tc>
              </a:tr>
            </a:tbl>
          </a:graphicData>
        </a:graphic>
      </p:graphicFrame>
      <p:sp>
        <p:nvSpPr>
          <p:cNvPr id="7" name="Oval 6"/>
          <p:cNvSpPr/>
          <p:nvPr/>
        </p:nvSpPr>
        <p:spPr>
          <a:xfrm>
            <a:off x="1763688" y="3645024"/>
            <a:ext cx="576064"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835696" y="3717032"/>
            <a:ext cx="576064" cy="432048"/>
          </a:xfrm>
          <a:prstGeom prst="rect">
            <a:avLst/>
          </a:prstGeom>
        </p:spPr>
        <p:txBody>
          <a:bodyPr vert="horz" wrap="squar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FF0000"/>
                </a:solidFill>
                <a:effectLst/>
                <a:uLnTx/>
                <a:uFillTx/>
                <a:latin typeface="+mj-lt"/>
                <a:ea typeface="+mj-ea"/>
                <a:cs typeface="+mj-cs"/>
              </a:rPr>
              <a:t>60</a:t>
            </a:r>
          </a:p>
        </p:txBody>
      </p:sp>
      <p:sp>
        <p:nvSpPr>
          <p:cNvPr id="9" name="Oval 8"/>
          <p:cNvSpPr/>
          <p:nvPr/>
        </p:nvSpPr>
        <p:spPr>
          <a:xfrm>
            <a:off x="4499992" y="4005064"/>
            <a:ext cx="576064"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6228184" y="4005064"/>
            <a:ext cx="576064"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7308304" y="3645024"/>
            <a:ext cx="1296144"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2267744" y="1484784"/>
            <a:ext cx="1152128" cy="576064"/>
          </a:xfrm>
          <a:prstGeom prst="rect">
            <a:avLst/>
          </a:prstGeom>
        </p:spPr>
        <p:txBody>
          <a:bodyPr vert="horz" wrap="non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FF0000"/>
                </a:solidFill>
                <a:effectLst/>
                <a:uLnTx/>
                <a:uFillTx/>
                <a:latin typeface="+mj-lt"/>
                <a:ea typeface="+mj-ea"/>
                <a:cs typeface="+mj-cs"/>
              </a:rPr>
              <a:t>higher</a:t>
            </a:r>
          </a:p>
        </p:txBody>
      </p:sp>
      <p:sp>
        <p:nvSpPr>
          <p:cNvPr id="13" name="TextBox 12"/>
          <p:cNvSpPr txBox="1"/>
          <p:nvPr/>
        </p:nvSpPr>
        <p:spPr>
          <a:xfrm>
            <a:off x="3635896" y="1484784"/>
            <a:ext cx="1152128" cy="576064"/>
          </a:xfrm>
          <a:prstGeom prst="rect">
            <a:avLst/>
          </a:prstGeom>
        </p:spPr>
        <p:txBody>
          <a:bodyPr vert="horz" wrap="non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FF0000"/>
                </a:solidFill>
                <a:effectLst/>
                <a:uLnTx/>
                <a:uFillTx/>
                <a:latin typeface="+mj-lt"/>
                <a:ea typeface="+mj-ea"/>
                <a:cs typeface="+mj-cs"/>
              </a:rPr>
              <a:t>foundation</a:t>
            </a:r>
          </a:p>
        </p:txBody>
      </p:sp>
      <p:sp>
        <p:nvSpPr>
          <p:cNvPr id="14" name="TextBox 13"/>
          <p:cNvSpPr txBox="1"/>
          <p:nvPr/>
        </p:nvSpPr>
        <p:spPr>
          <a:xfrm>
            <a:off x="5436096" y="1484784"/>
            <a:ext cx="1440160" cy="576064"/>
          </a:xfrm>
          <a:prstGeom prst="rect">
            <a:avLst/>
          </a:prstGeom>
        </p:spPr>
        <p:txBody>
          <a:bodyPr vert="horz" wrap="none" lIns="91440" tIns="45720" rIns="91440" bIns="45720" rtlCol="0" anchor="ctr">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kern="0" cap="none" spc="0" normalizeH="0" baseline="0" noProof="0" dirty="0" smtClean="0">
                <a:ln>
                  <a:noFill/>
                </a:ln>
                <a:solidFill>
                  <a:srgbClr val="FF0000"/>
                </a:solidFill>
                <a:effectLst/>
                <a:uLnTx/>
                <a:uFillTx/>
                <a:latin typeface="+mj-lt"/>
                <a:ea typeface="+mj-ea"/>
                <a:cs typeface="+mj-cs"/>
              </a:rPr>
              <a:t>foundation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animBg="1"/>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AQA’s Linear Specification - 4365</a:t>
            </a:r>
            <a:endParaRPr lang="en-GB" sz="32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p:txBody>
          <a:bodyPr/>
          <a:lstStyle/>
          <a:p>
            <a:r>
              <a:rPr lang="en-GB" dirty="0" smtClean="0"/>
              <a:t>Currently has a January entry which will not be allowed beyond January 2013. This will become a November entry.</a:t>
            </a:r>
          </a:p>
          <a:p>
            <a:endParaRPr lang="en-GB" dirty="0" smtClean="0"/>
          </a:p>
          <a:p>
            <a:r>
              <a:rPr lang="en-GB" dirty="0" smtClean="0"/>
              <a:t>Distinct from other linear qualifications because 60% is calculator assessment </a:t>
            </a:r>
            <a:endParaRPr lang="en-GB" dirty="0"/>
          </a:p>
        </p:txBody>
      </p:sp>
      <p:sp>
        <p:nvSpPr>
          <p:cNvPr id="5" name="Text Placeholder 4"/>
          <p:cNvSpPr>
            <a:spLocks noGrp="1"/>
          </p:cNvSpPr>
          <p:nvPr>
            <p:ph type="body" sz="quarter" idx="12"/>
          </p:nvPr>
        </p:nvSpPr>
        <p:spPr/>
        <p:txBody>
          <a:bodyP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smtClean="0"/>
              <a:t>Changes to the specification</a:t>
            </a:r>
            <a:endParaRPr lang="en-GB" sz="3200" dirty="0"/>
          </a:p>
        </p:txBody>
      </p:sp>
      <p:sp>
        <p:nvSpPr>
          <p:cNvPr id="3" name="Footer Placeholder 2"/>
          <p:cNvSpPr>
            <a:spLocks noGrp="1"/>
          </p:cNvSpPr>
          <p:nvPr>
            <p:ph type="ftr" sz="quarter" idx="10"/>
          </p:nvPr>
        </p:nvSpPr>
        <p:spPr/>
        <p:txBody>
          <a:bodyPr/>
          <a:lstStyle/>
          <a:p>
            <a:pPr>
              <a:tabLst>
                <a:tab pos="8256588" algn="r"/>
              </a:tabLst>
            </a:pPr>
            <a:r>
              <a:rPr lang="en-GB" smtClean="0"/>
              <a:t>Version 2.0                       	       Copyright © AQA and its licensors. All rights reserved.</a:t>
            </a:r>
            <a:endParaRPr lang="en-GB" dirty="0"/>
          </a:p>
        </p:txBody>
      </p:sp>
      <p:sp>
        <p:nvSpPr>
          <p:cNvPr id="4" name="Text Placeholder 3"/>
          <p:cNvSpPr>
            <a:spLocks noGrp="1"/>
          </p:cNvSpPr>
          <p:nvPr>
            <p:ph type="body" sz="quarter" idx="11"/>
          </p:nvPr>
        </p:nvSpPr>
        <p:spPr/>
        <p:txBody>
          <a:bodyPr/>
          <a:lstStyle/>
          <a:p>
            <a:r>
              <a:rPr lang="en-GB" dirty="0" smtClean="0"/>
              <a:t>Until the outcome of the National Curriculum review, all changes relate to assessment regulations – the mathematical content doesn’t change.</a:t>
            </a:r>
          </a:p>
          <a:p>
            <a:endParaRPr lang="en-GB" dirty="0" smtClean="0"/>
          </a:p>
          <a:p>
            <a:r>
              <a:rPr lang="en-GB" dirty="0" smtClean="0"/>
              <a:t>The definition of “end of course” still needs to be clarified. </a:t>
            </a:r>
            <a:r>
              <a:rPr lang="en-GB" dirty="0" err="1" smtClean="0"/>
              <a:t>DfE</a:t>
            </a:r>
            <a:r>
              <a:rPr lang="en-GB" dirty="0" smtClean="0"/>
              <a:t> aims are to reduce needless early entry, which AQA supports. However, some students are able to complete GCSEs early and move on to further study.</a:t>
            </a:r>
            <a:endParaRPr lang="en-GB" dirty="0"/>
          </a:p>
        </p:txBody>
      </p:sp>
      <p:sp>
        <p:nvSpPr>
          <p:cNvPr id="5" name="Text Placeholder 4"/>
          <p:cNvSpPr>
            <a:spLocks noGrp="1"/>
          </p:cNvSpPr>
          <p:nvPr>
            <p:ph type="body" sz="quarter" idx="12"/>
          </p:nvPr>
        </p:nvSpPr>
        <p:spPr/>
        <p:txBody>
          <a:bodyPr/>
          <a:lstStyle/>
          <a:p>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1 Powerpoint template">
  <a:themeElements>
    <a:clrScheme name="3_AQAtemplate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3_AQAtemplate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AQAtemplate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AQAtemplate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AQAtemplate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AQAtemplate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AQAtemplate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AQAtemplate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AQAtemplate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AQAtemplate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AQAtemplate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AQAtemplate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AQAtemplate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AQAtemplate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 Body pages of presentation ">
  <a:themeElements>
    <a:clrScheme name="3_AQAtemplate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AQAtemplate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3200" b="1" i="0" u="none" strike="noStrike" kern="0" cap="none" spc="0" normalizeH="0" baseline="0" noProof="0" dirty="0" smtClean="0">
            <a:ln>
              <a:noFill/>
            </a:ln>
            <a:solidFill>
              <a:srgbClr val="115190"/>
            </a:solidFill>
            <a:effectLst/>
            <a:uLnTx/>
            <a:uFillTx/>
            <a:latin typeface="+mj-lt"/>
            <a:ea typeface="+mj-ea"/>
            <a:cs typeface="+mj-cs"/>
          </a:defRPr>
        </a:defPPr>
      </a:lstStyle>
    </a:txDef>
  </a:objectDefaults>
  <a:extraClrSchemeLst>
    <a:extraClrScheme>
      <a:clrScheme name="3_AQAtemplate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AQAtemplate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AQAtemplate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AQAtemplate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AQAtemplate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AQAtemplate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AQAtemplate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AQAtemplate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AQAtemplate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AQAtemplate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AQAtemplate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AQAtemplate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 Last page of presentation">
  <a:themeElements>
    <a:clrScheme name="3_AQAtemplate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AQAtemplate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AQAtemplate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AQAtemplate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AQAtemplate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AQAtemplate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AQAtemplate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AQAtemplate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AQAtemplate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AQAtemplate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AQAtemplate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AQAtemplate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AQAtemplate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AQAtemplate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2011 Powerpoint template</Template>
  <TotalTime>1667</TotalTime>
  <Words>3615</Words>
  <Application>Microsoft Office PowerPoint</Application>
  <PresentationFormat>On-screen Show (4:3)</PresentationFormat>
  <Paragraphs>746</Paragraphs>
  <Slides>34</Slides>
  <Notes>9</Notes>
  <HiddenSlides>0</HiddenSlides>
  <MMClips>0</MMClips>
  <ScaleCrop>false</ScaleCrop>
  <HeadingPairs>
    <vt:vector size="4" baseType="variant">
      <vt:variant>
        <vt:lpstr>Theme</vt:lpstr>
      </vt:variant>
      <vt:variant>
        <vt:i4>3</vt:i4>
      </vt:variant>
      <vt:variant>
        <vt:lpstr>Slide Titles</vt:lpstr>
      </vt:variant>
      <vt:variant>
        <vt:i4>34</vt:i4>
      </vt:variant>
    </vt:vector>
  </HeadingPairs>
  <TitlesOfParts>
    <vt:vector size="37" baseType="lpstr">
      <vt:lpstr>2011 Powerpoint template</vt:lpstr>
      <vt:lpstr>2) Body pages of presentation </vt:lpstr>
      <vt:lpstr>3) Last page of presentation</vt:lpstr>
      <vt:lpstr>The Mathematics Landscape</vt:lpstr>
      <vt:lpstr>Overview</vt:lpstr>
      <vt:lpstr>Timeline for GCSE changes</vt:lpstr>
      <vt:lpstr>Timeline for GCSE changes</vt:lpstr>
      <vt:lpstr>“Modular to linear” – What does it mean?</vt:lpstr>
      <vt:lpstr>4360 – AQA’s Unitised Specification</vt:lpstr>
      <vt:lpstr>Mixing between tiers in 4360</vt:lpstr>
      <vt:lpstr>AQA’s Linear Specification - 4365</vt:lpstr>
      <vt:lpstr>Changes to the specification</vt:lpstr>
      <vt:lpstr> How will performance tables change?</vt:lpstr>
      <vt:lpstr> What are the criteria for qualifications to be included in the headline measures? </vt:lpstr>
      <vt:lpstr>Influence of the EBacc?</vt:lpstr>
      <vt:lpstr>National Curriculum Review</vt:lpstr>
      <vt:lpstr>Future GCSE reform and mathematics (slide taken from DfE)</vt:lpstr>
      <vt:lpstr>A level changes – coming soon</vt:lpstr>
      <vt:lpstr>The AQA Mathematics Suite</vt:lpstr>
      <vt:lpstr>                           Pathways</vt:lpstr>
      <vt:lpstr>Entry Level Certificate</vt:lpstr>
      <vt:lpstr>Entry Level Functional Skills</vt:lpstr>
      <vt:lpstr>Functional Skills</vt:lpstr>
      <vt:lpstr>Free-Standing Maths Qualifications</vt:lpstr>
      <vt:lpstr>GCSE </vt:lpstr>
      <vt:lpstr>Applications of Mathematics (pilot)</vt:lpstr>
      <vt:lpstr>Methods in Mathematics (pilot)</vt:lpstr>
      <vt:lpstr>Certificate in Use of Maths</vt:lpstr>
      <vt:lpstr>AQA Certificate in Further Mathematics (Level 2)</vt:lpstr>
      <vt:lpstr>Use Of Maths (AS)</vt:lpstr>
      <vt:lpstr>Use of Maths (A2) pilot</vt:lpstr>
      <vt:lpstr>GCE Mathematics (AS)</vt:lpstr>
      <vt:lpstr>GCE Mathematics (A2)</vt:lpstr>
      <vt:lpstr>GCE Further Mathematics (AS)</vt:lpstr>
      <vt:lpstr>GCE Further Mathematics (A2)</vt:lpstr>
      <vt:lpstr>GCSE Statistics</vt:lpstr>
      <vt:lpstr>                           Pathways</vt:lpstr>
    </vt:vector>
  </TitlesOfParts>
  <Company>AQA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GCSE Mathematics (4360)</dc:title>
  <dc:creator>shigson</dc:creator>
  <cp:lastModifiedBy>aztaylor</cp:lastModifiedBy>
  <cp:revision>171</cp:revision>
  <dcterms:created xsi:type="dcterms:W3CDTF">2011-05-06T12:43:28Z</dcterms:created>
  <dcterms:modified xsi:type="dcterms:W3CDTF">2012-04-02T13:10:03Z</dcterms:modified>
</cp:coreProperties>
</file>